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1"/>
    <p:sldMasterId id="2147483941" r:id="rId2"/>
    <p:sldMasterId id="2147483962" r:id="rId3"/>
  </p:sldMasterIdLst>
  <p:notesMasterIdLst>
    <p:notesMasterId r:id="rId28"/>
  </p:notesMasterIdLst>
  <p:sldIdLst>
    <p:sldId id="278" r:id="rId4"/>
    <p:sldId id="2147472057" r:id="rId5"/>
    <p:sldId id="2147472188" r:id="rId6"/>
    <p:sldId id="2147472185" r:id="rId7"/>
    <p:sldId id="2147472197" r:id="rId8"/>
    <p:sldId id="2147472194" r:id="rId9"/>
    <p:sldId id="2147472190" r:id="rId10"/>
    <p:sldId id="2147472144" r:id="rId11"/>
    <p:sldId id="2147472146" r:id="rId12"/>
    <p:sldId id="2147472196" r:id="rId13"/>
    <p:sldId id="2147376599" r:id="rId14"/>
    <p:sldId id="2147472193" r:id="rId15"/>
    <p:sldId id="260" r:id="rId16"/>
    <p:sldId id="261" r:id="rId17"/>
    <p:sldId id="262" r:id="rId18"/>
    <p:sldId id="2147472182" r:id="rId19"/>
    <p:sldId id="286" r:id="rId20"/>
    <p:sldId id="285" r:id="rId21"/>
    <p:sldId id="288" r:id="rId22"/>
    <p:sldId id="287" r:id="rId23"/>
    <p:sldId id="265" r:id="rId24"/>
    <p:sldId id="284" r:id="rId25"/>
    <p:sldId id="264" r:id="rId26"/>
    <p:sldId id="289" r:id="rId27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46" userDrawn="1">
          <p15:clr>
            <a:srgbClr val="547EBF"/>
          </p15:clr>
        </p15:guide>
        <p15:guide id="3" pos="8179" userDrawn="1">
          <p15:clr>
            <a:srgbClr val="547EBF"/>
          </p15:clr>
        </p15:guide>
        <p15:guide id="4" pos="1037" userDrawn="1">
          <p15:clr>
            <a:srgbClr val="547EBF"/>
          </p15:clr>
        </p15:guide>
        <p15:guide id="5" orient="horz" pos="1094" userDrawn="1">
          <p15:clr>
            <a:srgbClr val="547EBF"/>
          </p15:clr>
        </p15:guide>
        <p15:guide id="6" orient="horz" pos="3917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pos="720" userDrawn="1">
          <p15:clr>
            <a:srgbClr val="547EBF"/>
          </p15:clr>
        </p15:guide>
        <p15:guide id="10" pos="835" userDrawn="1">
          <p15:clr>
            <a:srgbClr val="A4A3A4"/>
          </p15:clr>
        </p15:guide>
        <p15:guide id="11" pos="89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prometric JX" initials="pJ [5]" lastIdx="2" clrIdx="6"/>
  <p:cmAuthor id="1" name="prometric JX" initials="pJ [10]" lastIdx="2" clrIdx="0"/>
  <p:cmAuthor id="8" name="prometric JX" initials="pJ [7]" lastIdx="2" clrIdx="7"/>
  <p:cmAuthor id="2" name="prometric JX" initials="pJ [11]" lastIdx="2" clrIdx="1"/>
  <p:cmAuthor id="9" name="prometric JX" initials="pJ [8]" lastIdx="2" clrIdx="8"/>
  <p:cmAuthor id="3" name="prometric JX" initials="pJ [12]" lastIdx="2" clrIdx="2"/>
  <p:cmAuthor id="4" name="prometric JX" initials="pJ [3]" lastIdx="2" clrIdx="3"/>
  <p:cmAuthor id="5" name="prometric JX" initials="pJ [4]" lastIdx="2" clrIdx="4"/>
  <p:cmAuthor id="6" name="prometric JX" initials="pJ [6]" lastIdx="2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00"/>
    <a:srgbClr val="D7EEF9"/>
    <a:srgbClr val="DB2F37"/>
    <a:srgbClr val="6A8092"/>
    <a:srgbClr val="F9DD2A"/>
    <a:srgbClr val="939497"/>
    <a:srgbClr val="171A1E"/>
    <a:srgbClr val="C00000"/>
    <a:srgbClr val="D6DEFC"/>
    <a:srgbClr val="002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4" autoAdjust="0"/>
    <p:restoredTop sz="95631"/>
  </p:normalViewPr>
  <p:slideViewPr>
    <p:cSldViewPr snapToObjects="1">
      <p:cViewPr>
        <p:scale>
          <a:sx n="79" d="100"/>
          <a:sy n="79" d="100"/>
        </p:scale>
        <p:origin x="928" y="424"/>
      </p:cViewPr>
      <p:guideLst>
        <p:guide pos="7546"/>
        <p:guide pos="8179"/>
        <p:guide pos="1037"/>
        <p:guide orient="horz" pos="1094"/>
        <p:guide orient="horz" pos="3917"/>
        <p:guide/>
        <p:guide pos="9216"/>
        <p:guide orient="horz" pos="720"/>
        <p:guide pos="835"/>
        <p:guide pos="89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10/18/24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6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9610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9120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7927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939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94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679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753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615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90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1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324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21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585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D0594-4E60-8F4B-8226-C705B94694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087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5" name="平行四边形 15"/>
          <p:cNvSpPr/>
          <p:nvPr userDrawn="1"/>
        </p:nvSpPr>
        <p:spPr>
          <a:xfrm>
            <a:off x="802696" y="2470121"/>
            <a:ext cx="3613345" cy="3237223"/>
          </a:xfrm>
          <a:custGeom>
            <a:avLst/>
            <a:gdLst>
              <a:gd name="connsiteX0" fmla="*/ 0 w 7765576"/>
              <a:gd name="connsiteY0" fmla="*/ 6858000 h 6858000"/>
              <a:gd name="connsiteX1" fmla="*/ 1864622 w 7765576"/>
              <a:gd name="connsiteY1" fmla="*/ 0 h 6858000"/>
              <a:gd name="connsiteX2" fmla="*/ 7765576 w 7765576"/>
              <a:gd name="connsiteY2" fmla="*/ 0 h 6858000"/>
              <a:gd name="connsiteX3" fmla="*/ 5900954 w 7765576"/>
              <a:gd name="connsiteY3" fmla="*/ 6858000 h 6858000"/>
              <a:gd name="connsiteX4" fmla="*/ 0 w 7765576"/>
              <a:gd name="connsiteY4" fmla="*/ 6858000 h 6858000"/>
              <a:gd name="connsiteX0" fmla="*/ 0 w 7670042"/>
              <a:gd name="connsiteY0" fmla="*/ 6871648 h 6871648"/>
              <a:gd name="connsiteX1" fmla="*/ 1769088 w 7670042"/>
              <a:gd name="connsiteY1" fmla="*/ 0 h 6871648"/>
              <a:gd name="connsiteX2" fmla="*/ 7670042 w 7670042"/>
              <a:gd name="connsiteY2" fmla="*/ 0 h 6871648"/>
              <a:gd name="connsiteX3" fmla="*/ 5805420 w 7670042"/>
              <a:gd name="connsiteY3" fmla="*/ 6858000 h 6871648"/>
              <a:gd name="connsiteX4" fmla="*/ 0 w 7670042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0042" h="6871648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6" name="平行四边形 5"/>
          <p:cNvSpPr/>
          <p:nvPr userDrawn="1"/>
        </p:nvSpPr>
        <p:spPr>
          <a:xfrm>
            <a:off x="769942" y="2453743"/>
            <a:ext cx="3626204" cy="3250082"/>
          </a:xfrm>
          <a:custGeom>
            <a:avLst/>
            <a:gdLst>
              <a:gd name="connsiteX0" fmla="*/ 0 w 7424382"/>
              <a:gd name="connsiteY0" fmla="*/ 6858000 h 6858000"/>
              <a:gd name="connsiteX1" fmla="*/ 1864622 w 7424382"/>
              <a:gd name="connsiteY1" fmla="*/ 0 h 6858000"/>
              <a:gd name="connsiteX2" fmla="*/ 7424382 w 7424382"/>
              <a:gd name="connsiteY2" fmla="*/ 0 h 6858000"/>
              <a:gd name="connsiteX3" fmla="*/ 5559760 w 7424382"/>
              <a:gd name="connsiteY3" fmla="*/ 6858000 h 6858000"/>
              <a:gd name="connsiteX4" fmla="*/ 0 w 7424382"/>
              <a:gd name="connsiteY4" fmla="*/ 6858000 h 6858000"/>
              <a:gd name="connsiteX0" fmla="*/ 0 w 7765576"/>
              <a:gd name="connsiteY0" fmla="*/ 6871648 h 6871648"/>
              <a:gd name="connsiteX1" fmla="*/ 1864622 w 7765576"/>
              <a:gd name="connsiteY1" fmla="*/ 13648 h 6871648"/>
              <a:gd name="connsiteX2" fmla="*/ 7765576 w 7765576"/>
              <a:gd name="connsiteY2" fmla="*/ 0 h 6871648"/>
              <a:gd name="connsiteX3" fmla="*/ 5559760 w 7765576"/>
              <a:gd name="connsiteY3" fmla="*/ 6871648 h 6871648"/>
              <a:gd name="connsiteX4" fmla="*/ 0 w 7765576"/>
              <a:gd name="connsiteY4" fmla="*/ 6871648 h 6871648"/>
              <a:gd name="connsiteX0" fmla="*/ 0 w 7997588"/>
              <a:gd name="connsiteY0" fmla="*/ 6858001 h 6871648"/>
              <a:gd name="connsiteX1" fmla="*/ 2096634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997588"/>
              <a:gd name="connsiteY0" fmla="*/ 6858001 h 6871648"/>
              <a:gd name="connsiteX1" fmla="*/ 2328646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697337"/>
              <a:gd name="connsiteY0" fmla="*/ 6898944 h 6898944"/>
              <a:gd name="connsiteX1" fmla="*/ 2028395 w 7697337"/>
              <a:gd name="connsiteY1" fmla="*/ 13648 h 6898944"/>
              <a:gd name="connsiteX2" fmla="*/ 7697337 w 7697337"/>
              <a:gd name="connsiteY2" fmla="*/ 0 h 6898944"/>
              <a:gd name="connsiteX3" fmla="*/ 5491521 w 7697337"/>
              <a:gd name="connsiteY3" fmla="*/ 6871648 h 6898944"/>
              <a:gd name="connsiteX4" fmla="*/ 0 w 7697337"/>
              <a:gd name="connsiteY4" fmla="*/ 6898944 h 689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7337" h="6898944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1068233" y="2450225"/>
            <a:ext cx="3029239" cy="3253601"/>
          </a:xfrm>
          <a:prstGeom prst="parallelogram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80" b="1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320">
                <a:solidFill>
                  <a:schemeClr val="bg2"/>
                </a:solidFill>
              </a:defRPr>
            </a:lvl1pPr>
            <a:lvl2pPr marL="54861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25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3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45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06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67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28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890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61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/>
        </p:nvSpPr>
        <p:spPr>
          <a:xfrm>
            <a:off x="662943" y="7269481"/>
            <a:ext cx="2308859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</a:pPr>
            <a:endParaRPr sz="288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362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tandard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5" name="平行四边形 15"/>
          <p:cNvSpPr/>
          <p:nvPr userDrawn="1"/>
        </p:nvSpPr>
        <p:spPr>
          <a:xfrm>
            <a:off x="802696" y="2470121"/>
            <a:ext cx="3613345" cy="3237223"/>
          </a:xfrm>
          <a:custGeom>
            <a:avLst/>
            <a:gdLst>
              <a:gd name="connsiteX0" fmla="*/ 0 w 7765576"/>
              <a:gd name="connsiteY0" fmla="*/ 6858000 h 6858000"/>
              <a:gd name="connsiteX1" fmla="*/ 1864622 w 7765576"/>
              <a:gd name="connsiteY1" fmla="*/ 0 h 6858000"/>
              <a:gd name="connsiteX2" fmla="*/ 7765576 w 7765576"/>
              <a:gd name="connsiteY2" fmla="*/ 0 h 6858000"/>
              <a:gd name="connsiteX3" fmla="*/ 5900954 w 7765576"/>
              <a:gd name="connsiteY3" fmla="*/ 6858000 h 6858000"/>
              <a:gd name="connsiteX4" fmla="*/ 0 w 7765576"/>
              <a:gd name="connsiteY4" fmla="*/ 6858000 h 6858000"/>
              <a:gd name="connsiteX0" fmla="*/ 0 w 7670042"/>
              <a:gd name="connsiteY0" fmla="*/ 6871648 h 6871648"/>
              <a:gd name="connsiteX1" fmla="*/ 1769088 w 7670042"/>
              <a:gd name="connsiteY1" fmla="*/ 0 h 6871648"/>
              <a:gd name="connsiteX2" fmla="*/ 7670042 w 7670042"/>
              <a:gd name="connsiteY2" fmla="*/ 0 h 6871648"/>
              <a:gd name="connsiteX3" fmla="*/ 5805420 w 7670042"/>
              <a:gd name="connsiteY3" fmla="*/ 6858000 h 6871648"/>
              <a:gd name="connsiteX4" fmla="*/ 0 w 7670042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0042" h="6871648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6" name="平行四边形 5"/>
          <p:cNvSpPr/>
          <p:nvPr userDrawn="1"/>
        </p:nvSpPr>
        <p:spPr>
          <a:xfrm>
            <a:off x="769942" y="2453743"/>
            <a:ext cx="3626204" cy="3250082"/>
          </a:xfrm>
          <a:custGeom>
            <a:avLst/>
            <a:gdLst>
              <a:gd name="connsiteX0" fmla="*/ 0 w 7424382"/>
              <a:gd name="connsiteY0" fmla="*/ 6858000 h 6858000"/>
              <a:gd name="connsiteX1" fmla="*/ 1864622 w 7424382"/>
              <a:gd name="connsiteY1" fmla="*/ 0 h 6858000"/>
              <a:gd name="connsiteX2" fmla="*/ 7424382 w 7424382"/>
              <a:gd name="connsiteY2" fmla="*/ 0 h 6858000"/>
              <a:gd name="connsiteX3" fmla="*/ 5559760 w 7424382"/>
              <a:gd name="connsiteY3" fmla="*/ 6858000 h 6858000"/>
              <a:gd name="connsiteX4" fmla="*/ 0 w 7424382"/>
              <a:gd name="connsiteY4" fmla="*/ 6858000 h 6858000"/>
              <a:gd name="connsiteX0" fmla="*/ 0 w 7765576"/>
              <a:gd name="connsiteY0" fmla="*/ 6871648 h 6871648"/>
              <a:gd name="connsiteX1" fmla="*/ 1864622 w 7765576"/>
              <a:gd name="connsiteY1" fmla="*/ 13648 h 6871648"/>
              <a:gd name="connsiteX2" fmla="*/ 7765576 w 7765576"/>
              <a:gd name="connsiteY2" fmla="*/ 0 h 6871648"/>
              <a:gd name="connsiteX3" fmla="*/ 5559760 w 7765576"/>
              <a:gd name="connsiteY3" fmla="*/ 6871648 h 6871648"/>
              <a:gd name="connsiteX4" fmla="*/ 0 w 7765576"/>
              <a:gd name="connsiteY4" fmla="*/ 6871648 h 6871648"/>
              <a:gd name="connsiteX0" fmla="*/ 0 w 7997588"/>
              <a:gd name="connsiteY0" fmla="*/ 6858001 h 6871648"/>
              <a:gd name="connsiteX1" fmla="*/ 2096634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997588"/>
              <a:gd name="connsiteY0" fmla="*/ 6858001 h 6871648"/>
              <a:gd name="connsiteX1" fmla="*/ 2328646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697337"/>
              <a:gd name="connsiteY0" fmla="*/ 6898944 h 6898944"/>
              <a:gd name="connsiteX1" fmla="*/ 2028395 w 7697337"/>
              <a:gd name="connsiteY1" fmla="*/ 13648 h 6898944"/>
              <a:gd name="connsiteX2" fmla="*/ 7697337 w 7697337"/>
              <a:gd name="connsiteY2" fmla="*/ 0 h 6898944"/>
              <a:gd name="connsiteX3" fmla="*/ 5491521 w 7697337"/>
              <a:gd name="connsiteY3" fmla="*/ 6871648 h 6898944"/>
              <a:gd name="connsiteX4" fmla="*/ 0 w 7697337"/>
              <a:gd name="connsiteY4" fmla="*/ 6898944 h 689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7337" h="6898944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1068233" y="2450225"/>
            <a:ext cx="3029239" cy="3253601"/>
          </a:xfrm>
          <a:prstGeom prst="parallelogram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80" b="1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320">
                <a:solidFill>
                  <a:schemeClr val="bg2"/>
                </a:solidFill>
              </a:defRPr>
            </a:lvl1pPr>
            <a:lvl2pPr marL="54861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25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3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45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06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67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28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890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55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EA3534E5-C4B2-8473-5FE3-83F4F18ED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6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EA3534E5-C4B2-8473-5FE3-83F4F18ED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22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">
  <p:cSld name="1_Standard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/>
          <p:nvPr/>
        </p:nvSpPr>
        <p:spPr>
          <a:xfrm rot="10800000" flipH="1">
            <a:off x="0" y="0"/>
            <a:ext cx="14630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0988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" name="Google Shape;37;p30"/>
          <p:cNvSpPr/>
          <p:nvPr/>
        </p:nvSpPr>
        <p:spPr>
          <a:xfrm rot="10800000" flipH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06812" y="7818143"/>
            <a:ext cx="566118" cy="2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875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88852"/>
            <a:ext cx="6858000" cy="1188720"/>
          </a:xfrm>
        </p:spPr>
        <p:txBody>
          <a:bodyPr>
            <a:noAutofit/>
          </a:bodyPr>
          <a:lstStyle>
            <a:lvl1pPr marL="0" indent="0">
              <a:tabLst/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46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9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0" y="3502152"/>
            <a:ext cx="2261616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8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_small type_dark">
  <p:cSld name="1_Cover_small type_dar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14"/>
          <p:cNvCxnSpPr/>
          <p:nvPr/>
        </p:nvCxnSpPr>
        <p:spPr>
          <a:xfrm>
            <a:off x="1828800" y="457200"/>
            <a:ext cx="0" cy="7315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8;p14"/>
          <p:cNvCxnSpPr/>
          <p:nvPr/>
        </p:nvCxnSpPr>
        <p:spPr>
          <a:xfrm>
            <a:off x="3657600" y="457200"/>
            <a:ext cx="0" cy="7315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" name="Google Shape;1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76472" y="7260336"/>
            <a:ext cx="21310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6272" y="7544257"/>
            <a:ext cx="570973" cy="23056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" name="Google Shape;22;p14"/>
          <p:cNvCxnSpPr/>
          <p:nvPr/>
        </p:nvCxnSpPr>
        <p:spPr>
          <a:xfrm>
            <a:off x="594360" y="457200"/>
            <a:ext cx="0" cy="7315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23;p14"/>
          <p:cNvCxnSpPr/>
          <p:nvPr/>
        </p:nvCxnSpPr>
        <p:spPr>
          <a:xfrm>
            <a:off x="1051560" y="457200"/>
            <a:ext cx="0" cy="7315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24;p14"/>
          <p:cNvCxnSpPr/>
          <p:nvPr/>
        </p:nvCxnSpPr>
        <p:spPr>
          <a:xfrm>
            <a:off x="365760" y="457200"/>
            <a:ext cx="0" cy="7315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1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68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D-2TITLE">
  <p:cSld name="STD-2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d4133ec26_0_240"/>
          <p:cNvSpPr txBox="1">
            <a:spLocks noGrp="1"/>
          </p:cNvSpPr>
          <p:nvPr>
            <p:ph type="body" idx="1"/>
          </p:nvPr>
        </p:nvSpPr>
        <p:spPr>
          <a:xfrm>
            <a:off x="521315" y="267077"/>
            <a:ext cx="138132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1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17d4133ec26_0_240"/>
          <p:cNvSpPr txBox="1">
            <a:spLocks noGrp="1"/>
          </p:cNvSpPr>
          <p:nvPr>
            <p:ph type="body" idx="2"/>
          </p:nvPr>
        </p:nvSpPr>
        <p:spPr>
          <a:xfrm>
            <a:off x="536551" y="850364"/>
            <a:ext cx="138132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g17d4133ec26_0_240"/>
          <p:cNvSpPr txBox="1"/>
          <p:nvPr/>
        </p:nvSpPr>
        <p:spPr>
          <a:xfrm>
            <a:off x="11346673" y="7706406"/>
            <a:ext cx="1856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BUSINESS</a:t>
            </a:r>
            <a:r>
              <a:rPr lang="en-US" sz="13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17d4133ec26_0_240"/>
          <p:cNvSpPr txBox="1"/>
          <p:nvPr/>
        </p:nvSpPr>
        <p:spPr>
          <a:xfrm>
            <a:off x="13359661" y="7706405"/>
            <a:ext cx="331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300" b="0" i="0" u="none" strike="noStrike" cap="non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g17d4133ec26_0_240">
            <a:hlinkClick r:id="" action="ppaction://hlinkshowjump?jump=nextslide"/>
          </p:cNvPr>
          <p:cNvSpPr/>
          <p:nvPr/>
        </p:nvSpPr>
        <p:spPr>
          <a:xfrm>
            <a:off x="14108471" y="7691166"/>
            <a:ext cx="226017" cy="226017"/>
          </a:xfrm>
          <a:custGeom>
            <a:avLst/>
            <a:gdLst/>
            <a:ahLst/>
            <a:cxnLst/>
            <a:rect l="l" t="t" r="r" b="b"/>
            <a:pathLst>
              <a:path w="2350" h="2350" extrusionOk="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75" tIns="73150" rIns="146275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17d4133ec26_0_240">
            <a:hlinkClick r:id="" action="ppaction://hlinkshowjump?jump=previousslide"/>
          </p:cNvPr>
          <p:cNvSpPr/>
          <p:nvPr/>
        </p:nvSpPr>
        <p:spPr>
          <a:xfrm>
            <a:off x="13847142" y="7691166"/>
            <a:ext cx="226017" cy="226017"/>
          </a:xfrm>
          <a:custGeom>
            <a:avLst/>
            <a:gdLst/>
            <a:ahLst/>
            <a:cxnLst/>
            <a:rect l="l" t="t" r="r" b="b"/>
            <a:pathLst>
              <a:path w="2350" h="2350" extrusionOk="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75" tIns="73150" rIns="146275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17d4133ec26_0_240"/>
          <p:cNvSpPr txBox="1">
            <a:spLocks noGrp="1"/>
          </p:cNvSpPr>
          <p:nvPr>
            <p:ph type="body" idx="3"/>
          </p:nvPr>
        </p:nvSpPr>
        <p:spPr>
          <a:xfrm>
            <a:off x="521315" y="1400132"/>
            <a:ext cx="13813200" cy="6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Noto Sans Symbols"/>
              <a:buChar char="■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Char char="🏁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g17d4133ec26_0_240"/>
          <p:cNvCxnSpPr/>
          <p:nvPr/>
        </p:nvCxnSpPr>
        <p:spPr>
          <a:xfrm rot="10800000">
            <a:off x="295913" y="267550"/>
            <a:ext cx="0" cy="793800"/>
          </a:xfrm>
          <a:prstGeom prst="straightConnector1">
            <a:avLst/>
          </a:prstGeom>
          <a:noFill/>
          <a:ln w="635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1158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18 October 2024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3" r:id="rId2"/>
    <p:sldLayoutId id="2147483939" r:id="rId3"/>
    <p:sldLayoutId id="2147483961" r:id="rId4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338552" y="1264596"/>
            <a:ext cx="3691647" cy="394748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9338552" y="1581150"/>
            <a:ext cx="4148848" cy="34023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1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3"/>
          <p:cNvGrpSpPr/>
          <p:nvPr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1" name="Google Shape;11;p13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"/>
                <a:buFont typeface="Arial"/>
                <a:buNone/>
              </a:pPr>
              <a:r>
                <a:rPr lang="en-US" sz="799" b="0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lang="en-US" sz="400" b="0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99" b="0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3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"/>
                <a:buFont typeface="Arial"/>
                <a:buNone/>
              </a:pPr>
              <a:r>
                <a:rPr lang="en-US" sz="799" b="0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01  November 2022</a:t>
              </a:r>
              <a:endParaRPr sz="799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3" name="Google Shape;13;p13"/>
          <p:cNvSpPr txBox="1"/>
          <p:nvPr/>
        </p:nvSpPr>
        <p:spPr>
          <a:xfrm>
            <a:off x="3886200" y="7900416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"/>
              <a:buFont typeface="Arial"/>
              <a:buNone/>
            </a:pPr>
            <a:r>
              <a:rPr lang="en-US" sz="799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3"/>
          <p:cNvSpPr txBox="1"/>
          <p:nvPr/>
        </p:nvSpPr>
        <p:spPr>
          <a:xfrm>
            <a:off x="454858" y="7893792"/>
            <a:ext cx="327879" cy="2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" name="Google Shape;15;p1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534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488852"/>
            <a:ext cx="6858000" cy="362594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IBM Plex Sans" charset="0"/>
                <a:cs typeface="IBM Plex Sans" charset="0"/>
              </a:rPr>
              <a:t>IBM TLS SUBBING-SERVICE OFFERING</a:t>
            </a:r>
            <a:br>
              <a:rPr lang="en-US" dirty="0">
                <a:solidFill>
                  <a:schemeClr val="bg2"/>
                </a:solidFill>
                <a:ea typeface="IBM Plex Sans" charset="0"/>
                <a:cs typeface="IBM Plex Sans" charset="0"/>
              </a:rPr>
            </a:br>
            <a:br>
              <a:rPr lang="en-US" dirty="0">
                <a:ea typeface="IBM Plex Sans" charset="0"/>
                <a:cs typeface="IBM Plex Sans" charset="0"/>
              </a:rPr>
            </a:br>
            <a:r>
              <a:rPr lang="en-US" sz="2400" b="0" dirty="0">
                <a:solidFill>
                  <a:schemeClr val="bg2"/>
                </a:solidFill>
                <a:ea typeface="IBM Plex Sans" charset="0"/>
                <a:cs typeface="IBM Plex Sans" charset="0"/>
              </a:rPr>
              <a:t>OMS Monitoring for </a:t>
            </a:r>
            <a:r>
              <a:rPr lang="en-US" altLang="zh-TW" sz="2400" b="0" dirty="0">
                <a:solidFill>
                  <a:schemeClr val="bg2"/>
                </a:solidFill>
                <a:ea typeface="IBM Plex Sans" charset="0"/>
                <a:cs typeface="IBM Plex Sans" charset="0"/>
              </a:rPr>
              <a:t>System</a:t>
            </a:r>
            <a:r>
              <a:rPr lang="zh-TW" altLang="en-US" sz="2400" b="0" dirty="0">
                <a:solidFill>
                  <a:schemeClr val="bg2"/>
                </a:solidFill>
                <a:ea typeface="IBM Plex Sans" charset="0"/>
                <a:cs typeface="IBM Plex Sans" charset="0"/>
              </a:rPr>
              <a:t> </a:t>
            </a:r>
            <a:r>
              <a:rPr lang="en-US" altLang="zh-TW" sz="2400" b="0" dirty="0">
                <a:solidFill>
                  <a:schemeClr val="bg2"/>
                </a:solidFill>
                <a:ea typeface="IBM Plex Sans" charset="0"/>
                <a:cs typeface="IBM Plex Sans" charset="0"/>
              </a:rPr>
              <a:t>&amp;</a:t>
            </a:r>
            <a:r>
              <a:rPr lang="zh-TW" altLang="en-US" sz="2400" b="0" dirty="0">
                <a:solidFill>
                  <a:schemeClr val="bg2"/>
                </a:solidFill>
                <a:ea typeface="IBM Plex Sans" charset="0"/>
                <a:cs typeface="IBM Plex Sans" charset="0"/>
              </a:rPr>
              <a:t> </a:t>
            </a:r>
            <a:r>
              <a:rPr lang="en-US" sz="2400" b="0" dirty="0">
                <a:solidFill>
                  <a:schemeClr val="bg2"/>
                </a:solidFill>
                <a:ea typeface="IBM Plex Sans" charset="0"/>
                <a:cs typeface="IBM Plex Sans" charset="0"/>
              </a:rPr>
              <a:t>AP</a:t>
            </a:r>
            <a:endParaRPr lang="en-US" b="0" dirty="0">
              <a:solidFill>
                <a:schemeClr val="bg2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14800" y="7155180"/>
            <a:ext cx="7315200" cy="411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2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+mn-lt"/>
                <a:ea typeface="IBM Plex Sans" charset="0"/>
                <a:cs typeface="IBM Plex Sans" charset="0"/>
              </a:rPr>
              <a:t>Kenduest</a:t>
            </a:r>
            <a:r>
              <a:rPr lang="en-US" dirty="0">
                <a:latin typeface="+mn-lt"/>
                <a:ea typeface="IBM Plex Sans" charset="0"/>
                <a:cs typeface="IBM Plex Sans" charset="0"/>
              </a:rPr>
              <a:t> Lee |</a:t>
            </a:r>
            <a:r>
              <a:rPr lang="zh-TW" altLang="en-US" dirty="0">
                <a:latin typeface="+mn-lt"/>
                <a:ea typeface="IBM Plex Sans" charset="0"/>
                <a:cs typeface="IBM Plex Sans" charset="0"/>
              </a:rPr>
              <a:t> </a:t>
            </a:r>
            <a:r>
              <a:rPr lang="en-US" altLang="zh-TW" dirty="0">
                <a:latin typeface="+mn-lt"/>
                <a:ea typeface="IBM Plex Sans" charset="0"/>
                <a:cs typeface="IBM Plex Sans" charset="0"/>
              </a:rPr>
              <a:t>Oct</a:t>
            </a:r>
            <a:r>
              <a:rPr lang="en-US" dirty="0">
                <a:latin typeface="+mn-lt"/>
                <a:ea typeface="IBM Plex Sans" charset="0"/>
                <a:cs typeface="IBM Plex Sans" charset="0"/>
              </a:rPr>
              <a:t> 18, 2024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0641638-13E5-2048-AB05-3B48BBAAB5ED}"/>
              </a:ext>
            </a:extLst>
          </p:cNvPr>
          <p:cNvSpPr txBox="1"/>
          <p:nvPr/>
        </p:nvSpPr>
        <p:spPr>
          <a:xfrm>
            <a:off x="10560424" y="231289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kumimoji="1" lang="zh-TW" altLang="en-US" sz="2000" dirty="0" err="1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820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954EE9-E917-1F50-CA7E-E3B541C854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System AP and OCP AP Monitoring and Alert</a:t>
            </a:r>
          </a:p>
          <a:p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7DE086-C690-EFD3-B782-8236F07316DF}"/>
              </a:ext>
            </a:extLst>
          </p:cNvPr>
          <p:cNvSpPr txBox="1"/>
          <p:nvPr/>
        </p:nvSpPr>
        <p:spPr>
          <a:xfrm>
            <a:off x="548640" y="2286000"/>
            <a:ext cx="12371482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109728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TW" sz="224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6A4F921B-19A6-A5C4-7E0B-65E6A120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</p:spPr>
        <p:txBody>
          <a:bodyPr/>
          <a:lstStyle/>
          <a:p>
            <a:pPr algn="l"/>
            <a:r>
              <a:rPr lang="en-US" altLang="zh-TW" sz="2800" b="1" dirty="0" err="1">
                <a:solidFill>
                  <a:schemeClr val="bg2"/>
                </a:solidFill>
                <a:ea typeface="PingFang TC" panose="020B0400000000000000" pitchFamily="34" charset="-120"/>
              </a:rPr>
              <a:t>Springboot</a:t>
            </a:r>
            <a:r>
              <a:rPr lang="en-US" altLang="zh-TW" sz="2800" b="1" dirty="0">
                <a:solidFill>
                  <a:schemeClr val="bg2"/>
                </a:solidFill>
                <a:ea typeface="PingFang TC" panose="020B0400000000000000" pitchFamily="34" charset="-120"/>
              </a:rPr>
              <a:t> Actuator Metrics </a:t>
            </a:r>
            <a:r>
              <a:rPr lang="zh-TW" altLang="en-US" sz="2800" b="1" dirty="0">
                <a:solidFill>
                  <a:schemeClr val="bg2"/>
                </a:solidFill>
                <a:ea typeface="PingFang TC" panose="020B0400000000000000" pitchFamily="34" charset="-120"/>
              </a:rPr>
              <a:t>面板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7F4167-E662-4A0F-D1B1-F5113D076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1756393"/>
            <a:ext cx="10012680" cy="625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6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84A576-C853-81B8-A4D2-A336BF0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</p:spPr>
        <p:txBody>
          <a:bodyPr/>
          <a:lstStyle/>
          <a:p>
            <a:pPr algn="l"/>
            <a:r>
              <a:rPr lang="zh-TW" altLang="en-US" b="1" dirty="0">
                <a:solidFill>
                  <a:schemeClr val="bg2"/>
                </a:solidFill>
                <a:ea typeface="PingFang TC" panose="020B0400000000000000" pitchFamily="34" charset="-120"/>
              </a:rPr>
              <a:t>需討論議題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954EE9-E917-1F50-CA7E-E3B541C854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OCP Service Offering</a:t>
            </a:r>
          </a:p>
          <a:p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BDAE4E-34FC-2BF2-DCA4-B751C4B7DA4B}"/>
              </a:ext>
            </a:extLst>
          </p:cNvPr>
          <p:cNvSpPr txBox="1"/>
          <p:nvPr/>
        </p:nvSpPr>
        <p:spPr>
          <a:xfrm>
            <a:off x="466164" y="2103120"/>
            <a:ext cx="11055275" cy="3361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2900" marR="0" lvl="0" indent="-342900" algn="l" defTabSz="10972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確認監控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Metrics Threshold</a:t>
            </a:r>
            <a:endParaRPr kumimoji="1" lang="en-US" altLang="zh-TW" sz="2400" b="1" dirty="0">
              <a:solidFill>
                <a:srgbClr val="000000"/>
              </a:solidFill>
              <a:latin typeface="IBM Plex Sans"/>
            </a:endParaRPr>
          </a:p>
          <a:p>
            <a:pPr marL="342900" marR="0" lvl="0" indent="-342900" algn="l" defTabSz="10972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Dashboard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紅黃綠燈號討論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86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8" y="3611880"/>
            <a:ext cx="5014832" cy="78815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AP Application Log</a:t>
            </a:r>
            <a:br>
              <a:rPr kumimoji="1" lang="en-US" altLang="zh-TW" dirty="0"/>
            </a:br>
            <a:r>
              <a:rPr kumimoji="1" lang="en-US" altLang="zh-TW" sz="2000" b="0" dirty="0"/>
              <a:t>(VM Application / OCP Application)</a:t>
            </a:r>
            <a:endParaRPr lang="zh-TW" altLang="en-US" b="0" dirty="0"/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02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8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2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"/>
              <a:buNone/>
            </a:pPr>
            <a:r>
              <a:rPr lang="en-US" sz="2800" b="1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Elasticsearch </a:t>
            </a:r>
            <a:r>
              <a:rPr lang="en-US" sz="2800" b="1" dirty="0" err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規劃架構</a:t>
            </a:r>
            <a:endParaRPr dirty="0"/>
          </a:p>
        </p:txBody>
      </p:sp>
      <p:sp>
        <p:nvSpPr>
          <p:cNvPr id="157" name="Google Shape;157;p5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79DE570-C5C1-21A1-0647-31BC2533A518}"/>
              </a:ext>
            </a:extLst>
          </p:cNvPr>
          <p:cNvGrpSpPr/>
          <p:nvPr/>
        </p:nvGrpSpPr>
        <p:grpSpPr>
          <a:xfrm>
            <a:off x="547221" y="3017520"/>
            <a:ext cx="12987317" cy="4806066"/>
            <a:chOff x="422542" y="2421661"/>
            <a:chExt cx="13837545" cy="5120700"/>
          </a:xfrm>
        </p:grpSpPr>
        <p:sp>
          <p:nvSpPr>
            <p:cNvPr id="154" name="Google Shape;154;p5"/>
            <p:cNvSpPr/>
            <p:nvPr/>
          </p:nvSpPr>
          <p:spPr>
            <a:xfrm>
              <a:off x="11343187" y="2421661"/>
              <a:ext cx="2916900" cy="5120700"/>
            </a:xfrm>
            <a:prstGeom prst="rect">
              <a:avLst/>
            </a:prstGeom>
            <a:solidFill>
              <a:srgbClr val="BFBFBF">
                <a:alpha val="30588"/>
              </a:srgbClr>
            </a:solidFill>
            <a:ln w="12700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22542" y="2686959"/>
              <a:ext cx="2906298" cy="4437963"/>
            </a:xfrm>
            <a:prstGeom prst="rect">
              <a:avLst/>
            </a:prstGeom>
            <a:solidFill>
              <a:srgbClr val="BFBFBF">
                <a:alpha val="30588"/>
              </a:srgbClr>
            </a:solidFill>
            <a:ln w="12700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1646172" y="2857828"/>
              <a:ext cx="2320110" cy="757130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ElasticSearch #1</a:t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830235" y="3253839"/>
              <a:ext cx="1965960" cy="678638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6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 </a:t>
              </a:r>
              <a:r>
                <a:rPr lang="en-US" sz="216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程式</a:t>
              </a:r>
              <a:endParaRPr dirty="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1669787" y="4006463"/>
              <a:ext cx="274320" cy="54864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520960" y="4608633"/>
              <a:ext cx="2586479" cy="697257"/>
            </a:xfrm>
            <a:prstGeom prst="rect">
              <a:avLst/>
            </a:prstGeom>
            <a:solidFill>
              <a:srgbClr val="92D050">
                <a:alpha val="46666"/>
              </a:srgbClr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本機檔案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/aplogs/</a:t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4994759" y="3180353"/>
              <a:ext cx="2763997" cy="777240"/>
            </a:xfrm>
            <a:prstGeom prst="rect">
              <a:avLst/>
            </a:prstGeom>
            <a:solidFill>
              <a:srgbClr val="FFC000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Log 處理程式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(Logstash)</a:t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4572000" y="5359420"/>
              <a:ext cx="4525267" cy="2077769"/>
            </a:xfrm>
            <a:prstGeom prst="rect">
              <a:avLst/>
            </a:prstGeom>
            <a:solidFill>
              <a:srgbClr val="BFBFBF">
                <a:alpha val="30588"/>
              </a:srgbClr>
            </a:solidFill>
            <a:ln w="12700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" name="Google Shape;164;p5"/>
            <p:cNvCxnSpPr>
              <a:stCxn id="162" idx="1"/>
              <a:endCxn id="165" idx="3"/>
            </p:cNvCxnSpPr>
            <p:nvPr/>
          </p:nvCxnSpPr>
          <p:spPr>
            <a:xfrm flipH="1">
              <a:off x="3237359" y="3568973"/>
              <a:ext cx="1757400" cy="2702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66" name="Google Shape;166;p5"/>
            <p:cNvCxnSpPr>
              <a:stCxn id="162" idx="3"/>
              <a:endCxn id="154" idx="1"/>
            </p:cNvCxnSpPr>
            <p:nvPr/>
          </p:nvCxnSpPr>
          <p:spPr>
            <a:xfrm>
              <a:off x="7758756" y="3568973"/>
              <a:ext cx="3584400" cy="1413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DB2F37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67" name="Google Shape;167;p5"/>
            <p:cNvCxnSpPr>
              <a:stCxn id="168" idx="3"/>
              <a:endCxn id="154" idx="1"/>
            </p:cNvCxnSpPr>
            <p:nvPr/>
          </p:nvCxnSpPr>
          <p:spPr>
            <a:xfrm rot="10800000" flipH="1">
              <a:off x="8911679" y="4982074"/>
              <a:ext cx="2431500" cy="1628100"/>
            </a:xfrm>
            <a:prstGeom prst="bentConnector3">
              <a:avLst>
                <a:gd name="adj1" fmla="val 26573"/>
              </a:avLst>
            </a:prstGeom>
            <a:noFill/>
            <a:ln w="19050" cap="flat" cmpd="sng">
              <a:solidFill>
                <a:srgbClr val="DB2F37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5" name="Google Shape;165;p5"/>
            <p:cNvSpPr/>
            <p:nvPr/>
          </p:nvSpPr>
          <p:spPr>
            <a:xfrm>
              <a:off x="650867" y="5999500"/>
              <a:ext cx="2586479" cy="544262"/>
            </a:xfrm>
            <a:prstGeom prst="rect">
              <a:avLst/>
            </a:prstGeom>
            <a:solidFill>
              <a:srgbClr val="FFC000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Log 收集器 (</a:t>
              </a:r>
              <a:r>
                <a:rPr lang="en-US" sz="1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Filebeat)</a:t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10800000">
              <a:off x="1681687" y="5359420"/>
              <a:ext cx="274320" cy="54864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945957" y="6111694"/>
              <a:ext cx="3965722" cy="996961"/>
            </a:xfrm>
            <a:prstGeom prst="rect">
              <a:avLst/>
            </a:prstGeom>
            <a:solidFill>
              <a:srgbClr val="92D050">
                <a:alpha val="56862"/>
              </a:srgbClr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6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Open Shift Platform</a:t>
              </a:r>
              <a:endParaRPr sz="216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7585041" y="5570355"/>
              <a:ext cx="1326637" cy="539761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6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 Pod</a:t>
              </a:r>
              <a:endParaRPr sz="21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4945956" y="5570356"/>
              <a:ext cx="1326637" cy="539761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6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 Pod</a:t>
              </a:r>
              <a:endParaRPr sz="21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6272593" y="5572458"/>
              <a:ext cx="1326637" cy="539761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6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 Pod</a:t>
              </a:r>
              <a:endParaRPr sz="21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11753692" y="6581064"/>
              <a:ext cx="2207963" cy="757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6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Elasticsearch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6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Cluster</a:t>
              </a:r>
              <a:endParaRPr sz="216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1641520" y="4130793"/>
              <a:ext cx="2320200" cy="757200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ElasticSearch #2</a:t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1641545" y="5515292"/>
              <a:ext cx="2320200" cy="757200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ElasticSearch #3</a:t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0126174" y="4776978"/>
              <a:ext cx="910795" cy="499364"/>
            </a:xfrm>
            <a:prstGeom prst="rect">
              <a:avLst/>
            </a:prstGeom>
            <a:solidFill>
              <a:srgbClr val="FFC000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Proxy</a:t>
              </a:r>
              <a:endParaRPr/>
            </a:p>
          </p:txBody>
        </p:sp>
        <p:sp>
          <p:nvSpPr>
            <p:cNvPr id="177" name="Google Shape;177;p5"/>
            <p:cNvSpPr txBox="1"/>
            <p:nvPr/>
          </p:nvSpPr>
          <p:spPr>
            <a:xfrm>
              <a:off x="3433112" y="3180353"/>
              <a:ext cx="1561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TCP/5044 Port</a:t>
              </a:r>
              <a:endParaRPr/>
            </a:p>
          </p:txBody>
        </p:sp>
        <p:sp>
          <p:nvSpPr>
            <p:cNvPr id="178" name="Google Shape;178;p5"/>
            <p:cNvSpPr txBox="1"/>
            <p:nvPr/>
          </p:nvSpPr>
          <p:spPr>
            <a:xfrm>
              <a:off x="10024367" y="4422615"/>
              <a:ext cx="11144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C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9200 Port</a:t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8422601" y="6271631"/>
              <a:ext cx="1067362" cy="503643"/>
            </a:xfrm>
            <a:prstGeom prst="rect">
              <a:avLst/>
            </a:prstGeom>
            <a:solidFill>
              <a:srgbClr val="FFC000"/>
            </a:solidFill>
            <a:ln w="12700" cap="flat" cmpd="sng">
              <a:solidFill>
                <a:srgbClr val="2E466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OCP Log Forwarder</a:t>
              </a:r>
              <a:endParaRPr/>
            </a:p>
          </p:txBody>
        </p:sp>
      </p:grpSp>
      <p:sp>
        <p:nvSpPr>
          <p:cNvPr id="180" name="Google Shape;180;p5"/>
          <p:cNvSpPr txBox="1"/>
          <p:nvPr/>
        </p:nvSpPr>
        <p:spPr>
          <a:xfrm>
            <a:off x="188143" y="1610424"/>
            <a:ext cx="13705473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1539" marR="0" lvl="1" indent="-3428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Non-OCP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處理方式：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Filebeat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專門收集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Log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內容，需要拆解與過濾處理於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Logstash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上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，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過濾處理部分需要中央集群管理可以讓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Filebeat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把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Log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交給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Logstash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來處理</a:t>
            </a:r>
            <a:r>
              <a:rPr lang="en-US" sz="18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，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Logstash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最後把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Log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交給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Elasticseach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保存</a:t>
            </a:r>
            <a:r>
              <a:rPr lang="en-US" sz="1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。</a:t>
            </a:r>
          </a:p>
          <a:p>
            <a:pPr marL="891539" marR="0" lvl="1" indent="-3428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OCP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處理方式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：設定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OCP Log </a:t>
            </a:r>
            <a:r>
              <a:rPr lang="en-US" altLang="zh-TW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Forwarger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，將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AP Log 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轉送至</a:t>
            </a:r>
            <a:r>
              <a:rPr lang="en-US" altLang="zh-TW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給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altLang="zh-TW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Elasticseach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altLang="zh-TW" sz="18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保存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。</a:t>
            </a:r>
            <a:endParaRPr lang="en-US" sz="18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465667" y="1780951"/>
            <a:ext cx="6773259" cy="48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日誌內容</a:t>
            </a:r>
            <a:endParaRPr sz="2560" b="1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 txBox="1"/>
          <p:nvPr/>
        </p:nvSpPr>
        <p:spPr>
          <a:xfrm>
            <a:off x="658718" y="2286000"/>
            <a:ext cx="12371482" cy="138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sz="224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目前</a:t>
            </a:r>
            <a:r>
              <a:rPr lang="en-US" sz="22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 </a:t>
            </a:r>
            <a:r>
              <a:rPr lang="en-US" sz="224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開發的程式以</a:t>
            </a:r>
            <a:r>
              <a:rPr lang="en-US" sz="22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Spring bot </a:t>
            </a:r>
            <a:r>
              <a:rPr lang="en-US" sz="224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架構為主，程式可以透過設定決定</a:t>
            </a:r>
            <a:r>
              <a:rPr lang="en-US" sz="22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Log </a:t>
            </a:r>
            <a:r>
              <a:rPr lang="en-US" sz="224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生成方式</a:t>
            </a:r>
            <a:endParaRPr sz="224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sz="224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標準化確認</a:t>
            </a:r>
            <a:r>
              <a:rPr lang="en-US" sz="22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Log </a:t>
            </a:r>
            <a:r>
              <a:rPr lang="en-US" sz="224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輸出的格式，確保收集納管可以正確識別與解析</a:t>
            </a:r>
            <a:endParaRPr sz="224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</a:rPr>
              <a:t>AP </a:t>
            </a:r>
            <a:r>
              <a:rPr lang="en-US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日誌內容與格式</a:t>
            </a:r>
            <a:br>
              <a:rPr lang="en-US" sz="2800" b="1">
                <a:solidFill>
                  <a:schemeClr val="dk2"/>
                </a:solidFill>
              </a:rPr>
            </a:br>
            <a:endParaRPr sz="2800" b="1">
              <a:solidFill>
                <a:schemeClr val="dk2"/>
              </a:solidFill>
            </a:endParaRPr>
          </a:p>
        </p:txBody>
      </p:sp>
      <p:pic>
        <p:nvPicPr>
          <p:cNvPr id="190" name="Google Shape;190;p6" descr="一張含有 文字, 螢幕擷取畫面, 字型 的圖片&#10;&#10;自動產生的描述"/>
          <p:cNvPicPr preferRelativeResize="0"/>
          <p:nvPr/>
        </p:nvPicPr>
        <p:blipFill rotWithShape="1">
          <a:blip r:embed="rId3">
            <a:alphaModFix/>
          </a:blip>
          <a:srcRect r="4283"/>
          <a:stretch/>
        </p:blipFill>
        <p:spPr>
          <a:xfrm>
            <a:off x="512920" y="4114800"/>
            <a:ext cx="13604559" cy="315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</a:rPr>
              <a:t>VM Application </a:t>
            </a:r>
            <a:r>
              <a:rPr lang="en-US" sz="28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日誌內容格式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79776EB-C489-B55B-6B8D-3BA26A87A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74520"/>
            <a:ext cx="7772400" cy="410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7BDCBF3-B401-234B-FFE4-7F79D1304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93050"/>
            <a:ext cx="7772400" cy="4231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</a:rPr>
              <a:t>OCP Application </a:t>
            </a:r>
            <a:r>
              <a:rPr lang="en-US" sz="28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日誌內容格式</a:t>
            </a: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EBF928-DDF7-20C1-0080-F432C673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2" y="1874520"/>
            <a:ext cx="7772400" cy="4014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13A1D7-4C33-9AF4-A873-40213A7F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40" y="3200400"/>
            <a:ext cx="7772400" cy="4052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165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endParaRPr/>
          </a:p>
        </p:txBody>
      </p:sp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altLang="zh-TW" sz="2800" b="1" dirty="0">
                <a:solidFill>
                  <a:schemeClr val="dk2"/>
                </a:solidFill>
              </a:rPr>
              <a:t>Housekeeping </a:t>
            </a:r>
            <a:r>
              <a:rPr lang="en-US" altLang="zh-TW" sz="28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規則機制</a:t>
            </a:r>
            <a:endParaRPr sz="28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465667" y="1780951"/>
            <a:ext cx="6773259" cy="48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560" b="1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AP</a:t>
            </a:r>
            <a:r>
              <a:rPr lang="zh-TW" altLang="en-US" sz="2560" b="1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日誌規範項目</a:t>
            </a:r>
            <a:endParaRPr sz="2560" b="1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91440" y="2286000"/>
            <a:ext cx="12371482" cy="491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05839" marR="0" lvl="1" indent="-4571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 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程式的日誌保存</a:t>
            </a:r>
            <a:r>
              <a:rPr lang="zh-TW" altLang="en-US" sz="2240" dirty="0">
                <a:solidFill>
                  <a:schemeClr val="dk1"/>
                </a:solidFill>
              </a:rPr>
              <a:t>與輪替</a:t>
            </a:r>
            <a:endParaRPr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 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程式的日誌保存於本地端指定的目錄內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(/</a:t>
            </a:r>
            <a:r>
              <a:rPr lang="en-US" altLang="zh-TW" sz="224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aplogs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目錄為基礎，後面路徑展開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zh-TW" altLang="en-US"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「由 </a:t>
            </a:r>
            <a:r>
              <a:rPr 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 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程式設定決定日誌輪替保留清理」</a:t>
            </a:r>
            <a:r>
              <a:rPr lang="zh-TW" altLang="en-US" sz="2240" dirty="0">
                <a:solidFill>
                  <a:schemeClr val="dk1"/>
                </a:solidFill>
              </a:rPr>
              <a:t>，確保日誌記錄檔案不會把系統空間吃滿</a:t>
            </a:r>
            <a:endParaRPr lang="en-US" altLang="zh-TW"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05839" marR="0" lvl="1" indent="-4571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240" dirty="0">
                <a:solidFill>
                  <a:schemeClr val="dk1"/>
                </a:solidFill>
              </a:rPr>
              <a:t>內容收集處理</a:t>
            </a:r>
            <a:endParaRPr lang="zh-TW" altLang="en-US"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日誌記錄太多資訊，會規範日誌內格式提供識別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項目，標註為重要內容</a:t>
            </a:r>
            <a:endParaRPr lang="en-US" altLang="zh-TW"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日誌收集器僅收集</a:t>
            </a:r>
            <a:r>
              <a:rPr lang="zh-TW" altLang="en-US" sz="2240" dirty="0">
                <a:solidFill>
                  <a:schemeClr val="dk1"/>
                </a:solidFill>
              </a:rPr>
              <a:t>規範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的日誌，不重要的日誌將會被遺棄不收納到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Elasticsearch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內</a:t>
            </a:r>
            <a:endParaRPr lang="en-US" altLang="zh-TW"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提供定義規範識別需要收集的規則，提供收集器判斷使用</a:t>
            </a:r>
          </a:p>
        </p:txBody>
      </p:sp>
    </p:spTree>
    <p:extLst>
      <p:ext uri="{BB962C8B-B14F-4D97-AF65-F5344CB8AC3E}">
        <p14:creationId xmlns:p14="http://schemas.microsoft.com/office/powerpoint/2010/main" val="1979710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endParaRPr/>
          </a:p>
        </p:txBody>
      </p:sp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altLang="zh-TW" sz="2800" b="1" dirty="0">
                <a:solidFill>
                  <a:schemeClr val="dk2"/>
                </a:solidFill>
              </a:rPr>
              <a:t>Housekeeping </a:t>
            </a:r>
            <a:r>
              <a:rPr lang="en-US" altLang="zh-TW" sz="28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規則機制</a:t>
            </a:r>
            <a:endParaRPr sz="28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465667" y="1780951"/>
            <a:ext cx="6773259" cy="48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560" b="1" dirty="0" err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Elasticserch</a:t>
            </a:r>
            <a:r>
              <a:rPr lang="zh-TW" altLang="en-US" sz="2560" b="1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日誌歸屬</a:t>
            </a:r>
            <a:r>
              <a:rPr lang="zh-TW" altLang="en-US" sz="2560" b="1" dirty="0">
                <a:solidFill>
                  <a:srgbClr val="0C0C0C"/>
                </a:solidFill>
              </a:rPr>
              <a:t>索引名稱</a:t>
            </a:r>
            <a:endParaRPr sz="2560" b="1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91440" y="2286000"/>
            <a:ext cx="12371482" cy="147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05839" marR="0" lvl="1" indent="-4571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應對的索引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(Index)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240" dirty="0">
                <a:solidFill>
                  <a:schemeClr val="dk1"/>
                </a:solidFill>
              </a:rPr>
              <a:t>用 </a:t>
            </a:r>
            <a:r>
              <a:rPr lang="en-US" altLang="zh-TW" sz="2240" dirty="0">
                <a:solidFill>
                  <a:schemeClr val="dk1"/>
                </a:solidFill>
              </a:rPr>
              <a:t>APID</a:t>
            </a:r>
            <a:r>
              <a:rPr lang="zh-TW" altLang="en-US" sz="2240" dirty="0">
                <a:solidFill>
                  <a:schemeClr val="dk1"/>
                </a:solidFill>
              </a:rPr>
              <a:t> 當 </a:t>
            </a:r>
            <a:r>
              <a:rPr lang="en-US" altLang="zh-TW" sz="2240" dirty="0">
                <a:solidFill>
                  <a:schemeClr val="dk1"/>
                </a:solidFill>
              </a:rPr>
              <a:t>Index</a:t>
            </a:r>
            <a:r>
              <a:rPr lang="zh-TW" altLang="en-US" sz="2240" dirty="0">
                <a:solidFill>
                  <a:schemeClr val="dk1"/>
                </a:solidFill>
              </a:rPr>
              <a:t> 名稱組成，附加上 </a:t>
            </a:r>
            <a:r>
              <a:rPr lang="en-US" altLang="zh-TW" sz="2240" dirty="0">
                <a:solidFill>
                  <a:schemeClr val="dk1"/>
                </a:solidFill>
              </a:rPr>
              <a:t>YYYY-MM</a:t>
            </a:r>
            <a:r>
              <a:rPr lang="zh-TW" altLang="en-US" sz="2240" dirty="0">
                <a:solidFill>
                  <a:schemeClr val="dk1"/>
                </a:solidFill>
              </a:rPr>
              <a:t> （年月格式）</a:t>
            </a:r>
            <a:endParaRPr lang="en-US" altLang="zh-TW" sz="2240" dirty="0">
              <a:solidFill>
                <a:schemeClr val="dk1"/>
              </a:solidFill>
            </a:endParaRPr>
          </a:p>
        </p:txBody>
      </p:sp>
      <p:graphicFrame>
        <p:nvGraphicFramePr>
          <p:cNvPr id="2" name="Google Shape;199;p7">
            <a:extLst>
              <a:ext uri="{FF2B5EF4-FFF2-40B4-BE49-F238E27FC236}">
                <a16:creationId xmlns:a16="http://schemas.microsoft.com/office/drawing/2014/main" id="{43A98015-130B-C603-0EDD-46D55E1BA9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374418"/>
              </p:ext>
            </p:extLst>
          </p:nvPr>
        </p:nvGraphicFramePr>
        <p:xfrm>
          <a:off x="1000511" y="4114800"/>
          <a:ext cx="12371483" cy="3128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32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266">
                  <a:extLst>
                    <a:ext uri="{9D8B030D-6E8A-4147-A177-3AD203B41FA5}">
                      <a16:colId xmlns:a16="http://schemas.microsoft.com/office/drawing/2014/main" val="2414105697"/>
                    </a:ext>
                  </a:extLst>
                </a:gridCol>
                <a:gridCol w="6497061">
                  <a:extLst>
                    <a:ext uri="{9D8B030D-6E8A-4147-A177-3AD203B41FA5}">
                      <a16:colId xmlns:a16="http://schemas.microsoft.com/office/drawing/2014/main" val="1416834784"/>
                    </a:ext>
                  </a:extLst>
                </a:gridCol>
              </a:tblGrid>
              <a:tr h="681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2400" b="1" dirty="0"/>
                        <a:t>APID </a:t>
                      </a:r>
                      <a:r>
                        <a:rPr lang="zh-TW" altLang="en-US" sz="2400" b="1" dirty="0"/>
                        <a:t>代碼</a:t>
                      </a:r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400" b="1" dirty="0"/>
                        <a:t>Elasticsearch</a:t>
                      </a:r>
                      <a:r>
                        <a:rPr lang="zh-TW" altLang="en-US" sz="2400" b="1" dirty="0"/>
                        <a:t> 索引名稱</a:t>
                      </a:r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/>
                        <a:t>說明</a:t>
                      </a:r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36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FEP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aplog-FEP-2024-08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aplog-FEP-2024-09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FEP</a:t>
                      </a: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的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ap</a:t>
                      </a: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log</a:t>
                      </a: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項目，帶有日期分片記錄資訊</a:t>
                      </a:r>
                      <a:endParaRPr lang="en-US" altLang="zh-TW"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36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MID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aplog-MID-2024-08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aplog-MID-2024-09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MID</a:t>
                      </a: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的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ap</a:t>
                      </a: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log</a:t>
                      </a: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項目，帶有日期分片記錄資訊</a:t>
                      </a:r>
                      <a:endParaRPr lang="en-US" altLang="zh-TW"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676592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279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endParaRPr/>
          </a:p>
        </p:txBody>
      </p:sp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altLang="zh-TW" sz="2800" b="1" dirty="0">
                <a:solidFill>
                  <a:schemeClr val="dk2"/>
                </a:solidFill>
              </a:rPr>
              <a:t>Housekeeping </a:t>
            </a:r>
            <a:r>
              <a:rPr lang="en-US" altLang="zh-TW" sz="28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規則機制</a:t>
            </a:r>
            <a:endParaRPr sz="28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圖片 3" descr="一張含有 螢幕擷取畫面, 文字, 軟體 的圖片&#10;&#10;自動產生的描述">
            <a:extLst>
              <a:ext uri="{FF2B5EF4-FFF2-40B4-BE49-F238E27FC236}">
                <a16:creationId xmlns:a16="http://schemas.microsoft.com/office/drawing/2014/main" id="{0B66F111-FE3A-5BCD-E72E-E1F571FA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743755"/>
            <a:ext cx="12462934" cy="6001313"/>
          </a:xfrm>
          <a:prstGeom prst="rect">
            <a:avLst/>
          </a:prstGeom>
          <a:ln>
            <a:solidFill>
              <a:srgbClr val="A5A5A5"/>
            </a:solidFill>
          </a:ln>
        </p:spPr>
      </p:pic>
    </p:spTree>
    <p:extLst>
      <p:ext uri="{BB962C8B-B14F-4D97-AF65-F5344CB8AC3E}">
        <p14:creationId xmlns:p14="http://schemas.microsoft.com/office/powerpoint/2010/main" val="374200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8" y="3611880"/>
            <a:ext cx="5014832" cy="78815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AP Application Metrics </a:t>
            </a:r>
            <a:r>
              <a:rPr kumimoji="1" lang="zh-TW" altLang="en-US" dirty="0"/>
              <a:t>監控</a:t>
            </a:r>
            <a:br>
              <a:rPr kumimoji="1" lang="en-US" altLang="zh-TW" dirty="0"/>
            </a:br>
            <a:r>
              <a:rPr kumimoji="1" lang="en-US" altLang="zh-TW" sz="2000" b="0" dirty="0"/>
              <a:t>(VM Application / OCP Application)</a:t>
            </a:r>
            <a:endParaRPr lang="zh-TW" altLang="en-US" b="0" dirty="0"/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1" i="0" u="none" strike="noStrike" kern="1200" cap="none" spc="0" normalizeH="0" baseline="0" noProof="0" dirty="0">
                <a:ln>
                  <a:noFill/>
                </a:ln>
                <a:solidFill>
                  <a:srgbClr val="F3F3F3">
                    <a:lumMod val="25000"/>
                  </a:srgbClr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01</a:t>
            </a:r>
            <a:endParaRPr kumimoji="0" lang="zh-TW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F3F3F3">
                  <a:lumMod val="25000"/>
                </a:srgbClr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181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endParaRPr/>
          </a:p>
        </p:txBody>
      </p:sp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altLang="zh-TW" sz="2800" b="1" dirty="0">
                <a:solidFill>
                  <a:schemeClr val="dk2"/>
                </a:solidFill>
              </a:rPr>
              <a:t>Housekeeping </a:t>
            </a:r>
            <a:r>
              <a:rPr lang="en-US" altLang="zh-TW" sz="28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規則機制</a:t>
            </a:r>
            <a:endParaRPr sz="28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465667" y="1780951"/>
            <a:ext cx="6773259" cy="48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560" b="1" dirty="0" err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Elasticserch</a:t>
            </a:r>
            <a:r>
              <a:rPr lang="zh-TW" altLang="en-US" sz="2560" b="1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日誌</a:t>
            </a:r>
            <a:r>
              <a:rPr lang="zh-TW" altLang="en-US" sz="2560" b="1" dirty="0">
                <a:solidFill>
                  <a:srgbClr val="0C0C0C"/>
                </a:solidFill>
              </a:rPr>
              <a:t>生命週期管理</a:t>
            </a:r>
            <a:endParaRPr sz="2560" b="1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Google Shape;199;p7">
            <a:extLst>
              <a:ext uri="{FF2B5EF4-FFF2-40B4-BE49-F238E27FC236}">
                <a16:creationId xmlns:a16="http://schemas.microsoft.com/office/drawing/2014/main" id="{43A98015-130B-C603-0EDD-46D55E1BA982}"/>
              </a:ext>
            </a:extLst>
          </p:cNvPr>
          <p:cNvGraphicFramePr/>
          <p:nvPr/>
        </p:nvGraphicFramePr>
        <p:xfrm>
          <a:off x="729577" y="2768029"/>
          <a:ext cx="13121889" cy="47757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42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9658">
                  <a:extLst>
                    <a:ext uri="{9D8B030D-6E8A-4147-A177-3AD203B41FA5}">
                      <a16:colId xmlns:a16="http://schemas.microsoft.com/office/drawing/2014/main" val="1416834784"/>
                    </a:ext>
                  </a:extLst>
                </a:gridCol>
              </a:tblGrid>
              <a:tr h="5837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/>
                        <a:t>階段</a:t>
                      </a:r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/>
                        <a:t>說明</a:t>
                      </a:r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Hot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400" dirty="0"/>
                        <a:t>存儲最新的最活躍的內容，用來寫入與查詢等用途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8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Warm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dirty="0"/>
                        <a:t>索引被設為唯讀，不支援新的寫入操作</a:t>
                      </a:r>
                      <a:endParaRPr lang="en-US" altLang="zh-TW" sz="24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dirty="0"/>
                        <a:t>將分片數量減少或縮減索引大小，以節省資源</a:t>
                      </a:r>
                      <a:endParaRPr lang="en-US" altLang="zh-TW"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676592871"/>
                  </a:ext>
                </a:extLst>
              </a:tr>
              <a:tr h="1048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Cold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dirty="0"/>
                        <a:t>索引被設定唯讀，不支援新的寫入操作</a:t>
                      </a:r>
                      <a:endParaRPr lang="en-US" altLang="zh-TW" sz="24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設定低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Replica</a:t>
                      </a: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數量減少佔用空間</a:t>
                      </a:r>
                      <a:endParaRPr lang="en-US" altLang="zh-TW"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584234356"/>
                  </a:ext>
                </a:extLst>
              </a:tr>
              <a:tr h="1048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Delete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dirty="0"/>
                        <a:t>索引被設定自動清理刪除</a:t>
                      </a:r>
                      <a:endParaRPr lang="en-US" altLang="zh-TW" sz="24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120850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082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系統權限規範</a:t>
            </a:r>
            <a:endParaRPr/>
          </a:p>
        </p:txBody>
      </p:sp>
      <p:sp>
        <p:nvSpPr>
          <p:cNvPr id="2" name="Google Shape;131;p2">
            <a:extLst>
              <a:ext uri="{FF2B5EF4-FFF2-40B4-BE49-F238E27FC236}">
                <a16:creationId xmlns:a16="http://schemas.microsoft.com/office/drawing/2014/main" id="{33675343-CBDB-BD0A-C7C6-B1A980F94B1C}"/>
              </a:ext>
            </a:extLst>
          </p:cNvPr>
          <p:cNvSpPr txBox="1"/>
          <p:nvPr/>
        </p:nvSpPr>
        <p:spPr>
          <a:xfrm>
            <a:off x="465667" y="1780951"/>
            <a:ext cx="6773259" cy="48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" b="1" dirty="0" err="1">
                <a:solidFill>
                  <a:srgbClr val="0C0C0C"/>
                </a:solidFill>
              </a:rPr>
              <a:t>日誌收集工具與記錄檔案權限</a:t>
            </a:r>
            <a:endParaRPr sz="2560" b="1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32;p2">
            <a:extLst>
              <a:ext uri="{FF2B5EF4-FFF2-40B4-BE49-F238E27FC236}">
                <a16:creationId xmlns:a16="http://schemas.microsoft.com/office/drawing/2014/main" id="{0386415E-C4B3-FA0A-F559-A9AA059556AF}"/>
              </a:ext>
            </a:extLst>
          </p:cNvPr>
          <p:cNvSpPr txBox="1"/>
          <p:nvPr/>
        </p:nvSpPr>
        <p:spPr>
          <a:xfrm>
            <a:off x="91440" y="2286000"/>
            <a:ext cx="12371482" cy="560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05839" marR="0" lvl="1" indent="-4571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 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日誌產生與權限</a:t>
            </a:r>
            <a:endParaRPr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日誌檔案輸出保存於固定目錄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比方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altLang="zh-TW" sz="224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aplogs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目錄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240" dirty="0">
                <a:solidFill>
                  <a:schemeClr val="dk1"/>
                </a:solidFill>
              </a:rPr>
              <a:t>輸出的檔案名稱以 </a:t>
            </a:r>
            <a:r>
              <a:rPr lang="en-US" altLang="zh-TW" sz="2240" dirty="0">
                <a:solidFill>
                  <a:schemeClr val="dk1"/>
                </a:solidFill>
              </a:rPr>
              <a:t>log</a:t>
            </a:r>
            <a:r>
              <a:rPr lang="zh-TW" altLang="en-US" sz="2240" dirty="0">
                <a:solidFill>
                  <a:schemeClr val="dk1"/>
                </a:solidFill>
              </a:rPr>
              <a:t> 為副檔名結尾 </a:t>
            </a:r>
            <a:r>
              <a:rPr lang="en-US" altLang="zh-TW" sz="2240" dirty="0">
                <a:solidFill>
                  <a:schemeClr val="dk1"/>
                </a:solidFill>
              </a:rPr>
              <a:t>(</a:t>
            </a:r>
            <a:r>
              <a:rPr lang="zh-TW" altLang="en-US" sz="2240" dirty="0">
                <a:solidFill>
                  <a:schemeClr val="dk1"/>
                </a:solidFill>
              </a:rPr>
              <a:t>比方 </a:t>
            </a:r>
            <a:r>
              <a:rPr lang="en-US" altLang="zh-TW" sz="2240" dirty="0" err="1">
                <a:solidFill>
                  <a:schemeClr val="dk1"/>
                </a:solidFill>
              </a:rPr>
              <a:t>report.log</a:t>
            </a:r>
            <a:r>
              <a:rPr lang="en-US" altLang="zh-TW" sz="2240" dirty="0">
                <a:solidFill>
                  <a:schemeClr val="dk1"/>
                </a:solidFill>
              </a:rPr>
              <a:t>)</a:t>
            </a: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檔案權限部分一般應該為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600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僅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owner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可以存取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或是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644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其他身份也可以讀取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altLang="zh-TW" sz="2240" dirty="0">
              <a:solidFill>
                <a:schemeClr val="dk1"/>
              </a:solidFill>
            </a:endParaRPr>
          </a:p>
          <a:p>
            <a:pPr marL="1005839" marR="0" lvl="1" indent="-4571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240" dirty="0">
                <a:solidFill>
                  <a:schemeClr val="dk1"/>
                </a:solidFill>
              </a:rPr>
              <a:t>日誌收集器以系統管理者 </a:t>
            </a:r>
            <a:r>
              <a:rPr lang="en-US" altLang="zh-TW" sz="2240" dirty="0">
                <a:solidFill>
                  <a:schemeClr val="dk1"/>
                </a:solidFill>
              </a:rPr>
              <a:t>(root)</a:t>
            </a:r>
            <a:r>
              <a:rPr lang="zh-TW" altLang="en-US" sz="2240" dirty="0">
                <a:solidFill>
                  <a:schemeClr val="dk1"/>
                </a:solidFill>
              </a:rPr>
              <a:t> 特權身份執行，以便於收集不同身份產生的日誌檔案</a:t>
            </a:r>
            <a:endParaRPr lang="en-US" altLang="zh-TW"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240" dirty="0">
                <a:solidFill>
                  <a:schemeClr val="dk1"/>
                </a:solidFill>
              </a:rPr>
              <a:t>收集系統日誌檔案</a:t>
            </a:r>
            <a:endParaRPr lang="en-US" altLang="zh-TW" sz="2240" dirty="0">
              <a:solidFill>
                <a:schemeClr val="dk1"/>
              </a:solidFill>
            </a:endParaRP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收集 </a:t>
            </a:r>
            <a:r>
              <a:rPr lang="en-US" altLang="zh-TW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</a:t>
            </a:r>
            <a:r>
              <a:rPr lang="zh-TW" altLang="en-US" sz="2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日誌</a:t>
            </a:r>
            <a:r>
              <a:rPr lang="zh-TW" altLang="en-US" sz="2240" dirty="0">
                <a:solidFill>
                  <a:schemeClr val="dk1"/>
                </a:solidFill>
              </a:rPr>
              <a:t>檔案</a:t>
            </a:r>
            <a:endParaRPr lang="en-US" altLang="zh-TW"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54480" marR="0" lvl="2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endParaRPr lang="en-US" altLang="zh-TW"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463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系統權限規範</a:t>
            </a:r>
            <a:endParaRPr/>
          </a:p>
        </p:txBody>
      </p:sp>
      <p:sp>
        <p:nvSpPr>
          <p:cNvPr id="2" name="Google Shape;131;p2">
            <a:extLst>
              <a:ext uri="{FF2B5EF4-FFF2-40B4-BE49-F238E27FC236}">
                <a16:creationId xmlns:a16="http://schemas.microsoft.com/office/drawing/2014/main" id="{33675343-CBDB-BD0A-C7C6-B1A980F94B1C}"/>
              </a:ext>
            </a:extLst>
          </p:cNvPr>
          <p:cNvSpPr txBox="1"/>
          <p:nvPr/>
        </p:nvSpPr>
        <p:spPr>
          <a:xfrm>
            <a:off x="465667" y="1780951"/>
            <a:ext cx="6773259" cy="48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560" b="1" dirty="0">
                <a:solidFill>
                  <a:srgbClr val="0C0C0C"/>
                </a:solidFill>
              </a:rPr>
              <a:t>日誌收集作業表範例</a:t>
            </a:r>
            <a:endParaRPr lang="zh-TW" altLang="en-US" sz="2560" b="1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Google Shape;199;p7">
            <a:extLst>
              <a:ext uri="{FF2B5EF4-FFF2-40B4-BE49-F238E27FC236}">
                <a16:creationId xmlns:a16="http://schemas.microsoft.com/office/drawing/2014/main" id="{C2B56C80-7F3D-DBEB-70CC-48810CAF3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5357243"/>
              </p:ext>
            </p:extLst>
          </p:nvPr>
        </p:nvGraphicFramePr>
        <p:xfrm>
          <a:off x="746511" y="2696801"/>
          <a:ext cx="13104957" cy="435242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7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796">
                  <a:extLst>
                    <a:ext uri="{9D8B030D-6E8A-4147-A177-3AD203B41FA5}">
                      <a16:colId xmlns:a16="http://schemas.microsoft.com/office/drawing/2014/main" val="2414105697"/>
                    </a:ext>
                  </a:extLst>
                </a:gridCol>
                <a:gridCol w="2661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3634">
                  <a:extLst>
                    <a:ext uri="{9D8B030D-6E8A-4147-A177-3AD203B41FA5}">
                      <a16:colId xmlns:a16="http://schemas.microsoft.com/office/drawing/2014/main" val="1416834784"/>
                    </a:ext>
                  </a:extLst>
                </a:gridCol>
              </a:tblGrid>
              <a:tr h="6815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 err="1">
                          <a:latin typeface="Arial"/>
                          <a:cs typeface="Arial"/>
                          <a:sym typeface="Arial"/>
                        </a:rPr>
                        <a:t>作業類型</a:t>
                      </a:r>
                      <a:endParaRPr sz="2400" b="1" dirty="0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/>
                        <a:t>申請時間</a:t>
                      </a:r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b="1" dirty="0"/>
                        <a:t>系統 </a:t>
                      </a:r>
                      <a:r>
                        <a:rPr lang="en-US" altLang="zh-TW" sz="2400" b="1" dirty="0"/>
                        <a:t>APID</a:t>
                      </a:r>
                      <a:r>
                        <a:rPr lang="zh-TW" altLang="en-US" sz="2400" b="1" dirty="0"/>
                        <a:t> 代碼</a:t>
                      </a:r>
                      <a:endParaRPr sz="2400" b="1" dirty="0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/>
                        <a:t>日誌完整路徑位置</a:t>
                      </a:r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36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新增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2024-8-10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FEP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zh-TW" sz="24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aplogs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/name1/ap-</a:t>
                      </a:r>
                      <a:r>
                        <a:rPr lang="en-US" altLang="zh-TW" sz="24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runtime.log</a:t>
                      </a:r>
                      <a:endParaRPr lang="en-US" altLang="zh-TW"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zh-TW" sz="24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aplogs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/name2/ap-</a:t>
                      </a:r>
                      <a:r>
                        <a:rPr lang="en-US" altLang="zh-TW" sz="24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audit.log</a:t>
                      </a:r>
                      <a:endParaRPr lang="en-US" altLang="zh-TW"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36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刪除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2024-8-10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BRH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zh-TW" sz="24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aplogs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/name1/ap-</a:t>
                      </a:r>
                      <a:r>
                        <a:rPr lang="en-US" altLang="zh-TW" sz="24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runtime.log</a:t>
                      </a:r>
                      <a:endParaRPr lang="en-US" altLang="zh-TW"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832361735"/>
                  </a:ext>
                </a:extLst>
              </a:tr>
              <a:tr h="12236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新增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2024-8-10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MID</a:t>
                      </a:r>
                      <a:endParaRPr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zh-TW" sz="24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aplogs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/name1/ap-</a:t>
                      </a:r>
                      <a:r>
                        <a:rPr lang="en-US" altLang="zh-TW" sz="24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runtime.log</a:t>
                      </a:r>
                      <a:endParaRPr lang="en-US" altLang="zh-TW"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zh-TW" sz="24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aplogs</a:t>
                      </a:r>
                      <a:r>
                        <a:rPr lang="en-US" altLang="zh-TW" sz="2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/name2/ap-</a:t>
                      </a:r>
                      <a:r>
                        <a:rPr lang="en-US" altLang="zh-TW" sz="24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audit.log</a:t>
                      </a:r>
                      <a:endParaRPr lang="en-US" altLang="zh-TW" sz="2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047204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593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chemeClr val="bg2"/>
                </a:solidFill>
              </a:rPr>
              <a:t>Kibana </a:t>
            </a:r>
            <a:r>
              <a:rPr lang="zh-TW" altLang="en-US" sz="2800" b="1" dirty="0">
                <a:solidFill>
                  <a:schemeClr val="bg2"/>
                </a:solidFill>
              </a:rPr>
              <a:t>日誌資訊追蹤</a:t>
            </a:r>
          </a:p>
        </p:txBody>
      </p:sp>
      <p:sp>
        <p:nvSpPr>
          <p:cNvPr id="3" name="Google Shape;132;p2">
            <a:extLst>
              <a:ext uri="{FF2B5EF4-FFF2-40B4-BE49-F238E27FC236}">
                <a16:creationId xmlns:a16="http://schemas.microsoft.com/office/drawing/2014/main" id="{36BE8386-99E4-C45F-182F-4482136CF8CC}"/>
              </a:ext>
            </a:extLst>
          </p:cNvPr>
          <p:cNvSpPr txBox="1"/>
          <p:nvPr/>
        </p:nvSpPr>
        <p:spPr>
          <a:xfrm>
            <a:off x="457200" y="1954249"/>
            <a:ext cx="1175004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05839" marR="0" lvl="1" indent="-4571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altLang="zh-TW" sz="2400" dirty="0">
                <a:solidFill>
                  <a:schemeClr val="dk1"/>
                </a:solidFill>
              </a:rPr>
              <a:t>AP</a:t>
            </a:r>
            <a:r>
              <a:rPr lang="zh-TW" altLang="en-US" sz="2400" dirty="0">
                <a:solidFill>
                  <a:schemeClr val="dk1"/>
                </a:solidFill>
              </a:rPr>
              <a:t> 本身 </a:t>
            </a:r>
            <a:r>
              <a:rPr lang="en-US" altLang="zh-TW" sz="2400" dirty="0">
                <a:solidFill>
                  <a:schemeClr val="dk1"/>
                </a:solidFill>
              </a:rPr>
              <a:t>Log</a:t>
            </a:r>
            <a:r>
              <a:rPr lang="zh-TW" altLang="en-US" sz="2400" dirty="0">
                <a:solidFill>
                  <a:schemeClr val="dk1"/>
                </a:solidFill>
              </a:rPr>
              <a:t> 帶有 </a:t>
            </a:r>
            <a:r>
              <a:rPr lang="en-US" altLang="zh-TW" sz="2400" dirty="0">
                <a:solidFill>
                  <a:schemeClr val="dk1"/>
                </a:solidFill>
              </a:rPr>
              <a:t>trace</a:t>
            </a:r>
            <a:r>
              <a:rPr lang="zh-TW" altLang="en-US" sz="2400" dirty="0">
                <a:solidFill>
                  <a:schemeClr val="dk1"/>
                </a:solidFill>
              </a:rPr>
              <a:t> </a:t>
            </a:r>
            <a:r>
              <a:rPr lang="en-US" altLang="zh-TW" sz="2400" dirty="0">
                <a:solidFill>
                  <a:schemeClr val="dk1"/>
                </a:solidFill>
              </a:rPr>
              <a:t>id</a:t>
            </a:r>
            <a:r>
              <a:rPr lang="zh-TW" altLang="en-US" sz="2400" dirty="0">
                <a:solidFill>
                  <a:schemeClr val="dk1"/>
                </a:solidFill>
              </a:rPr>
              <a:t> 資訊記錄，後續用 </a:t>
            </a:r>
            <a:r>
              <a:rPr lang="en-US" altLang="zh-TW" sz="2400" dirty="0">
                <a:solidFill>
                  <a:schemeClr val="dk1"/>
                </a:solidFill>
              </a:rPr>
              <a:t>JSON</a:t>
            </a:r>
            <a:r>
              <a:rPr lang="zh-TW" altLang="en-US" sz="2400" dirty="0">
                <a:solidFill>
                  <a:schemeClr val="dk1"/>
                </a:solidFill>
              </a:rPr>
              <a:t> 結構化保存於 </a:t>
            </a:r>
            <a:r>
              <a:rPr lang="en-US" altLang="zh-TW" sz="2400" dirty="0">
                <a:solidFill>
                  <a:schemeClr val="dk1"/>
                </a:solidFill>
              </a:rPr>
              <a:t>Elasticsearch</a:t>
            </a:r>
            <a:r>
              <a:rPr lang="zh-TW" altLang="en-US" sz="2400" dirty="0">
                <a:solidFill>
                  <a:schemeClr val="dk1"/>
                </a:solidFill>
              </a:rPr>
              <a:t> 內</a:t>
            </a:r>
            <a:endParaRPr lang="en-US" altLang="zh-TW" sz="2400" dirty="0">
              <a:solidFill>
                <a:schemeClr val="dk1"/>
              </a:solidFill>
            </a:endParaRPr>
          </a:p>
          <a:p>
            <a:pPr marL="1005839" marR="0" lvl="1" indent="-4571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en-US" altLang="zh-TW" sz="2400" dirty="0">
                <a:solidFill>
                  <a:schemeClr val="dk1"/>
                </a:solidFill>
              </a:rPr>
              <a:t>Kibana</a:t>
            </a:r>
            <a:r>
              <a:rPr lang="zh-TW" altLang="en-US" sz="2400" dirty="0">
                <a:solidFill>
                  <a:schemeClr val="dk1"/>
                </a:solidFill>
              </a:rPr>
              <a:t> 於視覺化面板建立 </a:t>
            </a:r>
            <a:r>
              <a:rPr lang="en-US" altLang="zh-TW" sz="2400" dirty="0">
                <a:solidFill>
                  <a:schemeClr val="dk1"/>
                </a:solidFill>
              </a:rPr>
              <a:t>Panel</a:t>
            </a:r>
            <a:r>
              <a:rPr lang="zh-TW" altLang="en-US" sz="2400" dirty="0">
                <a:solidFill>
                  <a:schemeClr val="dk1"/>
                </a:solidFill>
              </a:rPr>
              <a:t> 選擇所需檢索索引名稱列表</a:t>
            </a:r>
            <a:endParaRPr lang="en-US" altLang="zh-TW" sz="2400" dirty="0">
              <a:solidFill>
                <a:schemeClr val="dk1"/>
              </a:solidFill>
            </a:endParaRPr>
          </a:p>
          <a:p>
            <a:pPr marL="1005839" marR="0" lvl="1" indent="-45719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</a:pPr>
            <a:r>
              <a:rPr lang="zh-TW" altLang="en-US" sz="2400" dirty="0">
                <a:solidFill>
                  <a:schemeClr val="dk1"/>
                </a:solidFill>
              </a:rPr>
              <a:t>於 </a:t>
            </a:r>
            <a:r>
              <a:rPr lang="en-US" altLang="zh-TW" sz="2400" dirty="0">
                <a:solidFill>
                  <a:schemeClr val="dk1"/>
                </a:solidFill>
              </a:rPr>
              <a:t>Panel</a:t>
            </a:r>
            <a:r>
              <a:rPr lang="zh-TW" altLang="en-US" sz="2400" dirty="0">
                <a:solidFill>
                  <a:schemeClr val="dk1"/>
                </a:solidFill>
              </a:rPr>
              <a:t> 內，後續下達查詢語法，包含 </a:t>
            </a:r>
            <a:r>
              <a:rPr lang="en-US" altLang="zh-TW" sz="2400" dirty="0">
                <a:solidFill>
                  <a:schemeClr val="dk1"/>
                </a:solidFill>
              </a:rPr>
              <a:t>trace</a:t>
            </a:r>
            <a:r>
              <a:rPr lang="zh-TW" altLang="en-US" sz="2400" dirty="0">
                <a:solidFill>
                  <a:schemeClr val="dk1"/>
                </a:solidFill>
              </a:rPr>
              <a:t> </a:t>
            </a:r>
            <a:r>
              <a:rPr lang="en-US" altLang="zh-TW" sz="2400" dirty="0">
                <a:solidFill>
                  <a:schemeClr val="dk1"/>
                </a:solidFill>
              </a:rPr>
              <a:t>id</a:t>
            </a:r>
            <a:r>
              <a:rPr lang="zh-TW" altLang="en-US" sz="2400" dirty="0">
                <a:solidFill>
                  <a:schemeClr val="dk1"/>
                </a:solidFill>
              </a:rPr>
              <a:t> 資訊即可調閱內容</a:t>
            </a:r>
            <a:endParaRPr lang="en-US" altLang="zh-TW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body" idx="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AP and OCP AP Monitoring and Alert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chemeClr val="bg2"/>
                </a:solidFill>
              </a:rPr>
              <a:t>Kibana </a:t>
            </a:r>
            <a:r>
              <a:rPr lang="zh-TW" altLang="en-US" sz="2800" b="1" dirty="0">
                <a:solidFill>
                  <a:schemeClr val="bg2"/>
                </a:solidFill>
              </a:rPr>
              <a:t>日誌資訊追蹤</a:t>
            </a:r>
            <a:endParaRPr dirty="0"/>
          </a:p>
        </p:txBody>
      </p:sp>
      <p:pic>
        <p:nvPicPr>
          <p:cNvPr id="5" name="圖片 4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B7AB2C59-2C76-2AEF-8C8C-1CDF122A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83080"/>
            <a:ext cx="12086458" cy="5623560"/>
          </a:xfrm>
          <a:prstGeom prst="rect">
            <a:avLst/>
          </a:prstGeom>
          <a:ln>
            <a:solidFill>
              <a:srgbClr val="A5A5A5"/>
            </a:solidFill>
          </a:ln>
        </p:spPr>
      </p:pic>
    </p:spTree>
    <p:extLst>
      <p:ext uri="{BB962C8B-B14F-4D97-AF65-F5344CB8AC3E}">
        <p14:creationId xmlns:p14="http://schemas.microsoft.com/office/powerpoint/2010/main" val="62252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40D8A-CC61-68A1-EE8B-C4575C54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Arial"/>
              </a:rPr>
              <a:t>Non-OCP 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Arial"/>
              </a:rPr>
              <a:t>架構採用 </a:t>
            </a:r>
            <a:r>
              <a:rPr kumimoji="0" lang="en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Arial"/>
              </a:rPr>
              <a:t>Prometheus Metrics 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Arial"/>
              </a:rPr>
              <a:t>指標收集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400D4F-1C33-10DD-AE1E-96997B418D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latin typeface="PingFang TC Thin" panose="020B0200000000000000" pitchFamily="34" charset="-120"/>
                <a:ea typeface="PingFang TC Thin" panose="020B0200000000000000" pitchFamily="34" charset="-120"/>
              </a:rPr>
              <a:t>IBM Infra and OCP Service Monitoring and Alert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C1BC309-4729-321F-8E6C-313FD39AA6B7}"/>
              </a:ext>
            </a:extLst>
          </p:cNvPr>
          <p:cNvSpPr/>
          <p:nvPr/>
        </p:nvSpPr>
        <p:spPr>
          <a:xfrm>
            <a:off x="868680" y="2907606"/>
            <a:ext cx="2465676" cy="7772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AP</a:t>
            </a:r>
            <a:endParaRPr kumimoji="1"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EA16A3-B3BF-542A-AC11-6793259A31FF}"/>
              </a:ext>
            </a:extLst>
          </p:cNvPr>
          <p:cNvSpPr/>
          <p:nvPr/>
        </p:nvSpPr>
        <p:spPr>
          <a:xfrm>
            <a:off x="6630254" y="4526280"/>
            <a:ext cx="2194553" cy="7772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OMS 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內部</a:t>
            </a:r>
            <a:endParaRPr kumimoji="1" lang="en-US" altLang="zh-TW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algn="ctr"/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Prometheus</a:t>
            </a:r>
            <a:endParaRPr kumimoji="1"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9F7679-40E8-445C-5A9F-F4255DA2C2FD}"/>
              </a:ext>
            </a:extLst>
          </p:cNvPr>
          <p:cNvSpPr/>
          <p:nvPr/>
        </p:nvSpPr>
        <p:spPr>
          <a:xfrm>
            <a:off x="868680" y="4515799"/>
            <a:ext cx="2465676" cy="7772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AP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9F612E1-6A89-B39D-EE9B-A1349AC014C4}"/>
              </a:ext>
            </a:extLst>
          </p:cNvPr>
          <p:cNvSpPr/>
          <p:nvPr/>
        </p:nvSpPr>
        <p:spPr>
          <a:xfrm>
            <a:off x="868680" y="6400800"/>
            <a:ext cx="2481812" cy="7772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AP</a:t>
            </a:r>
            <a:endParaRPr kumimoji="1" lang="zh-TW" altLang="en-US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158A8AE-2BAA-8BC2-4B07-E6BF8A100419}"/>
              </a:ext>
            </a:extLst>
          </p:cNvPr>
          <p:cNvCxnSpPr>
            <a:cxnSpLocks/>
          </p:cNvCxnSpPr>
          <p:nvPr/>
        </p:nvCxnSpPr>
        <p:spPr>
          <a:xfrm>
            <a:off x="3121885" y="4904419"/>
            <a:ext cx="1768722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0E7776D-DFE8-503B-313A-4531F6209CCC}"/>
              </a:ext>
            </a:extLst>
          </p:cNvPr>
          <p:cNvCxnSpPr>
            <a:cxnSpLocks/>
          </p:cNvCxnSpPr>
          <p:nvPr/>
        </p:nvCxnSpPr>
        <p:spPr>
          <a:xfrm>
            <a:off x="3118688" y="3291840"/>
            <a:ext cx="1771919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7841173A-15ED-9531-386A-0127B2FDA19D}"/>
              </a:ext>
            </a:extLst>
          </p:cNvPr>
          <p:cNvCxnSpPr>
            <a:cxnSpLocks/>
          </p:cNvCxnSpPr>
          <p:nvPr/>
        </p:nvCxnSpPr>
        <p:spPr>
          <a:xfrm>
            <a:off x="3134824" y="6789420"/>
            <a:ext cx="1755783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EE0A0AD-2043-D232-EB98-2CCCC1A318AE}"/>
              </a:ext>
            </a:extLst>
          </p:cNvPr>
          <p:cNvCxnSpPr>
            <a:cxnSpLocks/>
          </p:cNvCxnSpPr>
          <p:nvPr/>
        </p:nvCxnSpPr>
        <p:spPr>
          <a:xfrm flipV="1">
            <a:off x="4874471" y="3280891"/>
            <a:ext cx="16136" cy="3508529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92794EA-5CD6-EF99-7C31-04C8A882FADE}"/>
              </a:ext>
            </a:extLst>
          </p:cNvPr>
          <p:cNvSpPr txBox="1"/>
          <p:nvPr/>
        </p:nvSpPr>
        <p:spPr>
          <a:xfrm>
            <a:off x="1186687" y="5852160"/>
            <a:ext cx="1707519" cy="424732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Metrics</a:t>
            </a:r>
            <a:r>
              <a:rPr kumimoji="1" lang="zh-TW" altLang="en-US" dirty="0"/>
              <a:t> </a:t>
            </a:r>
            <a:r>
              <a:rPr kumimoji="1" lang="en-US" altLang="zh-TW" dirty="0"/>
              <a:t>URL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F3B80F5-D385-F9C8-2818-83941F8E99CC}"/>
              </a:ext>
            </a:extLst>
          </p:cNvPr>
          <p:cNvSpPr txBox="1"/>
          <p:nvPr/>
        </p:nvSpPr>
        <p:spPr>
          <a:xfrm>
            <a:off x="1186687" y="3977640"/>
            <a:ext cx="1707519" cy="424732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Metrics</a:t>
            </a:r>
            <a:r>
              <a:rPr kumimoji="1" lang="zh-TW" altLang="en-US" dirty="0"/>
              <a:t> </a:t>
            </a:r>
            <a:r>
              <a:rPr kumimoji="1" lang="en-US" altLang="zh-TW" dirty="0"/>
              <a:t>URL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5159DD5-BEDB-5625-EBBE-84E55D78933F}"/>
              </a:ext>
            </a:extLst>
          </p:cNvPr>
          <p:cNvSpPr txBox="1"/>
          <p:nvPr/>
        </p:nvSpPr>
        <p:spPr>
          <a:xfrm>
            <a:off x="1158219" y="2377440"/>
            <a:ext cx="1707519" cy="424732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Metrics</a:t>
            </a:r>
            <a:r>
              <a:rPr kumimoji="1" lang="zh-TW" altLang="en-US" dirty="0"/>
              <a:t> </a:t>
            </a:r>
            <a:r>
              <a:rPr kumimoji="1" lang="en-US" altLang="zh-TW" dirty="0"/>
              <a:t>URL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8EA7FD9-9789-C431-F1B9-48DD3719D8F1}"/>
              </a:ext>
            </a:extLst>
          </p:cNvPr>
          <p:cNvSpPr txBox="1"/>
          <p:nvPr/>
        </p:nvSpPr>
        <p:spPr>
          <a:xfrm>
            <a:off x="6024931" y="5603681"/>
            <a:ext cx="3474028" cy="424732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Prometheus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 主動連線收集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BCF4689-F5BF-2856-F4C7-16CA5AF4B4B5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890607" y="4914900"/>
            <a:ext cx="1739647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6FCB03A-ADB0-60BE-81A8-F0F88AAD7E8F}"/>
              </a:ext>
            </a:extLst>
          </p:cNvPr>
          <p:cNvSpPr/>
          <p:nvPr/>
        </p:nvSpPr>
        <p:spPr>
          <a:xfrm>
            <a:off x="10118454" y="4515799"/>
            <a:ext cx="2194553" cy="7772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OMS</a:t>
            </a:r>
          </a:p>
          <a:p>
            <a:pPr algn="ctr"/>
            <a:r>
              <a:rPr kumimoji="1" lang="en-US" altLang="zh-TW" dirty="0"/>
              <a:t>Grafana</a:t>
            </a:r>
            <a:r>
              <a:rPr kumimoji="1" lang="zh-TW" altLang="en-US" dirty="0"/>
              <a:t> </a:t>
            </a:r>
            <a:r>
              <a:rPr kumimoji="1" lang="en-US" altLang="zh-TW" dirty="0"/>
              <a:t>Web</a:t>
            </a:r>
            <a:endParaRPr kumimoji="1" lang="zh-TW" altLang="en-US" dirty="0"/>
          </a:p>
        </p:txBody>
      </p:sp>
      <p:sp>
        <p:nvSpPr>
          <p:cNvPr id="14" name="向左箭號 13">
            <a:extLst>
              <a:ext uri="{FF2B5EF4-FFF2-40B4-BE49-F238E27FC236}">
                <a16:creationId xmlns:a16="http://schemas.microsoft.com/office/drawing/2014/main" id="{98B868A6-006F-8728-72EF-D0F5AF20A261}"/>
              </a:ext>
            </a:extLst>
          </p:cNvPr>
          <p:cNvSpPr/>
          <p:nvPr/>
        </p:nvSpPr>
        <p:spPr>
          <a:xfrm>
            <a:off x="12329822" y="4688043"/>
            <a:ext cx="698372" cy="432751"/>
          </a:xfrm>
          <a:prstGeom prst="lef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5" name="Picture 2" descr="User - Free user icons">
            <a:extLst>
              <a:ext uri="{FF2B5EF4-FFF2-40B4-BE49-F238E27FC236}">
                <a16:creationId xmlns:a16="http://schemas.microsoft.com/office/drawing/2014/main" id="{C491CB96-57C9-59D1-7D8C-9A98E4800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120" y="4366726"/>
            <a:ext cx="1075383" cy="10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CBD72FD-10E7-7204-28F0-CA388B283D76}"/>
              </a:ext>
            </a:extLst>
          </p:cNvPr>
          <p:cNvCxnSpPr>
            <a:cxnSpLocks/>
            <a:stCxn id="13" idx="1"/>
            <a:endCxn id="28" idx="3"/>
          </p:cNvCxnSpPr>
          <p:nvPr/>
        </p:nvCxnSpPr>
        <p:spPr>
          <a:xfrm flipH="1">
            <a:off x="8824807" y="4904419"/>
            <a:ext cx="1293647" cy="10481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7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5A3A93D4-24B6-DE73-EC32-3D8B975AF07A}"/>
              </a:ext>
            </a:extLst>
          </p:cNvPr>
          <p:cNvSpPr txBox="1"/>
          <p:nvPr/>
        </p:nvSpPr>
        <p:spPr>
          <a:xfrm>
            <a:off x="484131" y="2199942"/>
            <a:ext cx="9025629" cy="5408954"/>
          </a:xfrm>
          <a:prstGeom prst="rect">
            <a:avLst/>
          </a:prstGeom>
          <a:solidFill>
            <a:schemeClr val="accent2">
              <a:lumMod val="20000"/>
              <a:lumOff val="80000"/>
              <a:alpha val="36000"/>
            </a:schemeClr>
          </a:solidFill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5C40D8A-CC61-68A1-EE8B-C4575C54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Arial"/>
              </a:rPr>
              <a:t>OCP 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Arial"/>
              </a:rPr>
              <a:t>架構採用 </a:t>
            </a:r>
            <a:r>
              <a:rPr kumimoji="0" lang="en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Arial"/>
              </a:rPr>
              <a:t>Prometheus Metrics 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Arial"/>
              </a:rPr>
              <a:t>指標收集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400D4F-1C33-10DD-AE1E-96997B418D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latin typeface="PingFang TC Thin" panose="020B0200000000000000" pitchFamily="34" charset="-120"/>
                <a:ea typeface="PingFang TC Thin" panose="020B0200000000000000" pitchFamily="34" charset="-120"/>
              </a:rPr>
              <a:t>IBM Infra and OCP Service Monitoring and Alert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28F906-9C72-EAF2-25B9-9413A09B0F42}"/>
              </a:ext>
            </a:extLst>
          </p:cNvPr>
          <p:cNvSpPr/>
          <p:nvPr/>
        </p:nvSpPr>
        <p:spPr>
          <a:xfrm>
            <a:off x="926138" y="2907606"/>
            <a:ext cx="2465676" cy="7772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AP</a:t>
            </a:r>
            <a:r>
              <a:rPr kumimoji="1" lang="zh-TW" altLang="en-US" dirty="0"/>
              <a:t> 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4F8C77-5BCE-A1B2-64FC-D572ACC2FB4C}"/>
              </a:ext>
            </a:extLst>
          </p:cNvPr>
          <p:cNvSpPr/>
          <p:nvPr/>
        </p:nvSpPr>
        <p:spPr>
          <a:xfrm>
            <a:off x="6328229" y="4515799"/>
            <a:ext cx="2194553" cy="7772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OCP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內部</a:t>
            </a:r>
            <a:endParaRPr kumimoji="1" lang="en-US" altLang="zh-TW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algn="ctr"/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Prometheus</a:t>
            </a:r>
            <a:endParaRPr kumimoji="1" lang="zh-TW" alt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F7417A-B233-4669-0DDD-725666853A68}"/>
              </a:ext>
            </a:extLst>
          </p:cNvPr>
          <p:cNvSpPr/>
          <p:nvPr/>
        </p:nvSpPr>
        <p:spPr>
          <a:xfrm>
            <a:off x="926138" y="4515799"/>
            <a:ext cx="2465676" cy="7772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AP</a:t>
            </a:r>
            <a:r>
              <a:rPr kumimoji="1" lang="zh-TW" altLang="en-US" dirty="0"/>
              <a:t> 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63481F-7462-8164-3D41-D961B3DA106D}"/>
              </a:ext>
            </a:extLst>
          </p:cNvPr>
          <p:cNvSpPr/>
          <p:nvPr/>
        </p:nvSpPr>
        <p:spPr>
          <a:xfrm>
            <a:off x="926138" y="6400800"/>
            <a:ext cx="2481812" cy="7772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AP</a:t>
            </a:r>
            <a:r>
              <a:rPr kumimoji="1" lang="zh-TW" altLang="en-US" dirty="0"/>
              <a:t> 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0A3A16D-18E1-4B04-E68F-9A062A97A9D0}"/>
              </a:ext>
            </a:extLst>
          </p:cNvPr>
          <p:cNvCxnSpPr>
            <a:cxnSpLocks/>
          </p:cNvCxnSpPr>
          <p:nvPr/>
        </p:nvCxnSpPr>
        <p:spPr>
          <a:xfrm>
            <a:off x="3395011" y="4904419"/>
            <a:ext cx="82296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078697E-27A8-67A6-BB51-CB2E139553E6}"/>
              </a:ext>
            </a:extLst>
          </p:cNvPr>
          <p:cNvCxnSpPr>
            <a:cxnSpLocks/>
          </p:cNvCxnSpPr>
          <p:nvPr/>
        </p:nvCxnSpPr>
        <p:spPr>
          <a:xfrm>
            <a:off x="3391814" y="3291840"/>
            <a:ext cx="826157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F3D9404-1038-C843-2994-FEB0FECE8AEF}"/>
              </a:ext>
            </a:extLst>
          </p:cNvPr>
          <p:cNvCxnSpPr>
            <a:cxnSpLocks/>
          </p:cNvCxnSpPr>
          <p:nvPr/>
        </p:nvCxnSpPr>
        <p:spPr>
          <a:xfrm>
            <a:off x="3407950" y="6789420"/>
            <a:ext cx="826157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8C299EB-FD2E-D124-957D-E6F08113954D}"/>
              </a:ext>
            </a:extLst>
          </p:cNvPr>
          <p:cNvCxnSpPr>
            <a:cxnSpLocks/>
          </p:cNvCxnSpPr>
          <p:nvPr/>
        </p:nvCxnSpPr>
        <p:spPr>
          <a:xfrm flipV="1">
            <a:off x="4201836" y="3280891"/>
            <a:ext cx="16136" cy="3508529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020948F1-FF83-CF44-A4CF-7C33744E846D}"/>
              </a:ext>
            </a:extLst>
          </p:cNvPr>
          <p:cNvSpPr/>
          <p:nvPr/>
        </p:nvSpPr>
        <p:spPr>
          <a:xfrm>
            <a:off x="10242682" y="4515799"/>
            <a:ext cx="2194553" cy="7772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OMS</a:t>
            </a:r>
          </a:p>
          <a:p>
            <a:pPr algn="ctr"/>
            <a:r>
              <a:rPr kumimoji="1" lang="en-US" altLang="zh-TW" dirty="0"/>
              <a:t>Grafana</a:t>
            </a:r>
            <a:r>
              <a:rPr kumimoji="1" lang="zh-TW" altLang="en-US" dirty="0"/>
              <a:t> </a:t>
            </a:r>
            <a:r>
              <a:rPr kumimoji="1" lang="en-US" altLang="zh-TW" dirty="0"/>
              <a:t>Web</a:t>
            </a:r>
            <a:endParaRPr kumimoji="1" lang="zh-TW" altLang="en-US" dirty="0"/>
          </a:p>
        </p:txBody>
      </p:sp>
      <p:sp>
        <p:nvSpPr>
          <p:cNvPr id="17" name="向左箭號 16">
            <a:extLst>
              <a:ext uri="{FF2B5EF4-FFF2-40B4-BE49-F238E27FC236}">
                <a16:creationId xmlns:a16="http://schemas.microsoft.com/office/drawing/2014/main" id="{FE8D5A48-1EC5-64D9-2D00-5383B543A748}"/>
              </a:ext>
            </a:extLst>
          </p:cNvPr>
          <p:cNvSpPr/>
          <p:nvPr/>
        </p:nvSpPr>
        <p:spPr>
          <a:xfrm>
            <a:off x="12454050" y="4688043"/>
            <a:ext cx="698372" cy="432751"/>
          </a:xfrm>
          <a:prstGeom prst="lef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DF62AB-EBC3-D179-D6E3-BA3D19F0629F}"/>
              </a:ext>
            </a:extLst>
          </p:cNvPr>
          <p:cNvSpPr txBox="1"/>
          <p:nvPr/>
        </p:nvSpPr>
        <p:spPr>
          <a:xfrm>
            <a:off x="1244145" y="5852160"/>
            <a:ext cx="1707519" cy="424732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Metrics</a:t>
            </a:r>
            <a:r>
              <a:rPr kumimoji="1" lang="zh-TW" altLang="en-US" dirty="0"/>
              <a:t> </a:t>
            </a:r>
            <a:r>
              <a:rPr kumimoji="1" lang="en-US" altLang="zh-TW" dirty="0"/>
              <a:t>URL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A468E80-54C3-5917-29EE-0AAD8A78797F}"/>
              </a:ext>
            </a:extLst>
          </p:cNvPr>
          <p:cNvSpPr txBox="1"/>
          <p:nvPr/>
        </p:nvSpPr>
        <p:spPr>
          <a:xfrm>
            <a:off x="1244145" y="3977640"/>
            <a:ext cx="1707519" cy="424732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Metrics</a:t>
            </a:r>
            <a:r>
              <a:rPr kumimoji="1" lang="zh-TW" altLang="en-US" dirty="0"/>
              <a:t> </a:t>
            </a:r>
            <a:r>
              <a:rPr kumimoji="1" lang="en-US" altLang="zh-TW" dirty="0"/>
              <a:t>URL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2E9456-4BFD-C140-372E-8BA122BDC36D}"/>
              </a:ext>
            </a:extLst>
          </p:cNvPr>
          <p:cNvSpPr txBox="1"/>
          <p:nvPr/>
        </p:nvSpPr>
        <p:spPr>
          <a:xfrm>
            <a:off x="1215677" y="2377440"/>
            <a:ext cx="1707519" cy="424732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Metrics</a:t>
            </a:r>
            <a:r>
              <a:rPr kumimoji="1" lang="zh-TW" altLang="en-US" dirty="0"/>
              <a:t> </a:t>
            </a:r>
            <a:r>
              <a:rPr kumimoji="1" lang="en-US" altLang="zh-TW" dirty="0"/>
              <a:t>URL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41E6230-ACA7-7BB6-7F9B-D05F65133BB6}"/>
              </a:ext>
            </a:extLst>
          </p:cNvPr>
          <p:cNvSpPr txBox="1"/>
          <p:nvPr/>
        </p:nvSpPr>
        <p:spPr>
          <a:xfrm>
            <a:off x="4996945" y="2979670"/>
            <a:ext cx="4020238" cy="1171319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txBody>
          <a:bodyPr wrap="square" lIns="180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設定 </a:t>
            </a:r>
            <a:r>
              <a:rPr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OCP</a:t>
            </a: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Service Monitor</a:t>
            </a:r>
            <a:endParaRPr kumimoji="1" lang="en-US" altLang="zh-TW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讓 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Prometheus</a:t>
            </a:r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 主動連線收集</a:t>
            </a:r>
          </a:p>
        </p:txBody>
      </p:sp>
      <p:pic>
        <p:nvPicPr>
          <p:cNvPr id="24" name="Picture 2" descr="User - Free user icons">
            <a:extLst>
              <a:ext uri="{FF2B5EF4-FFF2-40B4-BE49-F238E27FC236}">
                <a16:creationId xmlns:a16="http://schemas.microsoft.com/office/drawing/2014/main" id="{94CB6459-4714-2124-736A-49330CDE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348" y="4366726"/>
            <a:ext cx="1075383" cy="10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AA5D80B0-0F98-1B6C-BF0E-2AC745C9500B}"/>
              </a:ext>
            </a:extLst>
          </p:cNvPr>
          <p:cNvSpPr txBox="1"/>
          <p:nvPr/>
        </p:nvSpPr>
        <p:spPr>
          <a:xfrm>
            <a:off x="7399526" y="6965674"/>
            <a:ext cx="1758880" cy="424732"/>
          </a:xfrm>
          <a:prstGeom prst="rect">
            <a:avLst/>
          </a:prstGeom>
          <a:solidFill>
            <a:schemeClr val="bg1">
              <a:lumMod val="50000"/>
              <a:lumOff val="50000"/>
              <a:alpha val="36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OCP Cluster</a:t>
            </a:r>
            <a:endParaRPr lang="zh-TW" altLang="en-US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35C15EBC-D812-CCF0-2BD6-DA78B81B3E41}"/>
              </a:ext>
            </a:extLst>
          </p:cNvPr>
          <p:cNvCxnSpPr>
            <a:cxnSpLocks/>
            <a:stCxn id="14" idx="1"/>
            <a:endCxn id="5" idx="3"/>
          </p:cNvCxnSpPr>
          <p:nvPr/>
        </p:nvCxnSpPr>
        <p:spPr>
          <a:xfrm flipH="1">
            <a:off x="8522782" y="4904419"/>
            <a:ext cx="17199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0FA772E3-2E2E-E100-A9C8-B048E379EE3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01836" y="4904419"/>
            <a:ext cx="2126393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1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823133A-2645-130F-9897-66030C555946}"/>
              </a:ext>
            </a:extLst>
          </p:cNvPr>
          <p:cNvSpPr/>
          <p:nvPr/>
        </p:nvSpPr>
        <p:spPr>
          <a:xfrm>
            <a:off x="570047" y="2651759"/>
            <a:ext cx="6080760" cy="438912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D84A576-C853-81B8-A4D2-A336BF0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chemeClr val="bg2"/>
                </a:solidFill>
                <a:ea typeface="PingFang TC" panose="020B0400000000000000" pitchFamily="34" charset="-120"/>
              </a:rPr>
              <a:t>OCP / non-OCP AP </a:t>
            </a:r>
            <a:r>
              <a:rPr lang="zh-TW" altLang="en-US" b="1" dirty="0">
                <a:solidFill>
                  <a:schemeClr val="bg2"/>
                </a:solidFill>
                <a:ea typeface="PingFang TC" panose="020B0400000000000000" pitchFamily="34" charset="-120"/>
              </a:rPr>
              <a:t>取得監控 </a:t>
            </a:r>
            <a:r>
              <a:rPr lang="en-US" altLang="zh-TW" b="1" dirty="0">
                <a:solidFill>
                  <a:schemeClr val="bg2"/>
                </a:solidFill>
                <a:ea typeface="PingFang TC" panose="020B0400000000000000" pitchFamily="34" charset="-120"/>
              </a:rPr>
              <a:t>Metrics </a:t>
            </a:r>
            <a:r>
              <a:rPr lang="zh-TW" altLang="en-US" b="1" dirty="0">
                <a:solidFill>
                  <a:schemeClr val="bg2"/>
                </a:solidFill>
                <a:ea typeface="PingFang TC" panose="020B0400000000000000" pitchFamily="34" charset="-120"/>
              </a:rPr>
              <a:t>皆透過 </a:t>
            </a:r>
            <a:r>
              <a:rPr lang="en-US" altLang="zh-TW" b="1" dirty="0">
                <a:solidFill>
                  <a:schemeClr val="bg2"/>
                </a:solidFill>
                <a:ea typeface="PingFang TC" panose="020B0400000000000000" pitchFamily="34" charset="-120"/>
              </a:rPr>
              <a:t>Spring Boot </a:t>
            </a:r>
            <a:endParaRPr lang="zh-TW" altLang="en-US" b="1" dirty="0">
              <a:solidFill>
                <a:schemeClr val="bg2"/>
              </a:solidFill>
              <a:ea typeface="PingFang TC" panose="020B0400000000000000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954EE9-E917-1F50-CA7E-E3B541C854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OCP Service Offering</a:t>
            </a:r>
          </a:p>
          <a:p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C58559-EED5-BEC9-E23F-41AA0ADE7BB9}"/>
              </a:ext>
            </a:extLst>
          </p:cNvPr>
          <p:cNvSpPr txBox="1"/>
          <p:nvPr/>
        </p:nvSpPr>
        <p:spPr>
          <a:xfrm>
            <a:off x="1078682" y="2947413"/>
            <a:ext cx="5063490" cy="3337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2900" marR="0" lvl="0" indent="-3429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Spring boot 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架構參考配置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891540" marR="0" lvl="1" indent="-3429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Actuator </a:t>
            </a: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可提供許多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metrics</a:t>
            </a:r>
          </a:p>
          <a:p>
            <a:pPr marL="891540" marR="0" lvl="1" indent="-3429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需要加上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exporter </a:t>
            </a: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轉換成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</a:t>
            </a:r>
            <a:r>
              <a:rPr kumimoji="1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prometheus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</a:t>
            </a: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可讀取的格式</a:t>
            </a:r>
            <a:b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endParaRPr kumimoji="1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342900" marR="0" lvl="0" indent="-3429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在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OCP 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配置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</a:t>
            </a:r>
            <a:r>
              <a:rPr kumimoji="1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ServiceMonitor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取得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metrics</a:t>
            </a:r>
            <a:b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endParaRPr kumimoji="1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342900" marR="0" lvl="0" indent="-34290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OMS Grafana </a:t>
            </a:r>
          </a:p>
        </p:txBody>
      </p:sp>
      <p:sp>
        <p:nvSpPr>
          <p:cNvPr id="8" name="標題 4">
            <a:extLst>
              <a:ext uri="{FF2B5EF4-FFF2-40B4-BE49-F238E27FC236}">
                <a16:creationId xmlns:a16="http://schemas.microsoft.com/office/drawing/2014/main" id="{8348C34A-E65E-9DB0-D142-DD8BBC4802DF}"/>
              </a:ext>
            </a:extLst>
          </p:cNvPr>
          <p:cNvSpPr txBox="1">
            <a:spLocks/>
          </p:cNvSpPr>
          <p:nvPr/>
        </p:nvSpPr>
        <p:spPr>
          <a:xfrm>
            <a:off x="570773" y="2191506"/>
            <a:ext cx="6080034" cy="551830"/>
          </a:xfrm>
          <a:prstGeom prst="rect">
            <a:avLst/>
          </a:prstGeom>
        </p:spPr>
        <p:txBody>
          <a:bodyPr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IBM Plex Sans" panose="020B0503050000000000" pitchFamily="34" charset="0"/>
                <a:cs typeface="Arial" charset="0"/>
              </a:defRPr>
            </a:lvl1pPr>
          </a:lstStyle>
          <a:p>
            <a:pPr marL="0" marR="0" lvl="0" indent="0" algn="l" defTabSz="109723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OCP AP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取得 </a:t>
            </a:r>
            <a:r>
              <a:rPr kumimoji="0" lang="en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Spring boot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架構 </a:t>
            </a:r>
            <a:r>
              <a:rPr kumimoji="0" lang="en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metrics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的方式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7670C6-DC36-137D-393A-C2B40801BE01}"/>
              </a:ext>
            </a:extLst>
          </p:cNvPr>
          <p:cNvSpPr/>
          <p:nvPr/>
        </p:nvSpPr>
        <p:spPr>
          <a:xfrm>
            <a:off x="7315200" y="2606836"/>
            <a:ext cx="6236518" cy="447896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2" name="標題 4">
            <a:extLst>
              <a:ext uri="{FF2B5EF4-FFF2-40B4-BE49-F238E27FC236}">
                <a16:creationId xmlns:a16="http://schemas.microsoft.com/office/drawing/2014/main" id="{F023D985-7C94-FAE6-939C-F54CE2F6DD35}"/>
              </a:ext>
            </a:extLst>
          </p:cNvPr>
          <p:cNvSpPr txBox="1">
            <a:spLocks/>
          </p:cNvSpPr>
          <p:nvPr/>
        </p:nvSpPr>
        <p:spPr>
          <a:xfrm>
            <a:off x="7315200" y="2176992"/>
            <a:ext cx="6217920" cy="551830"/>
          </a:xfrm>
          <a:prstGeom prst="rect">
            <a:avLst/>
          </a:prstGeom>
        </p:spPr>
        <p:txBody>
          <a:bodyPr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IBM Plex Sans" panose="020B0503050000000000" pitchFamily="34" charset="0"/>
                <a:cs typeface="Arial" charset="0"/>
              </a:defRPr>
            </a:lvl1pPr>
          </a:lstStyle>
          <a:p>
            <a:pPr marL="0" marR="0" lvl="0" indent="0" algn="l" defTabSz="109723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2000" b="1" dirty="0">
                <a:solidFill>
                  <a:srgbClr val="002FA7"/>
                </a:solidFill>
                <a:latin typeface="IBM Plex Sans"/>
              </a:rPr>
              <a:t>Non-OCP AP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取得 </a:t>
            </a:r>
            <a:r>
              <a:rPr kumimoji="0" lang="en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Spring boot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架構 </a:t>
            </a:r>
            <a:r>
              <a:rPr kumimoji="0" lang="en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metrics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的方式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B8B4EE-23E6-A39F-BCE5-2E9C36A1D07A}"/>
              </a:ext>
            </a:extLst>
          </p:cNvPr>
          <p:cNvSpPr txBox="1"/>
          <p:nvPr/>
        </p:nvSpPr>
        <p:spPr>
          <a:xfrm>
            <a:off x="7589520" y="2743336"/>
            <a:ext cx="5806440" cy="302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10972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使用 </a:t>
            </a:r>
            <a:r>
              <a:rPr lang="en-US" altLang="zh-TW" dirty="0"/>
              <a:t>Spring</a:t>
            </a:r>
            <a:r>
              <a:rPr lang="zh-TW" altLang="en-US" dirty="0"/>
              <a:t> </a:t>
            </a:r>
            <a:r>
              <a:rPr lang="en-US" altLang="zh-TW" dirty="0"/>
              <a:t>boot</a:t>
            </a:r>
            <a:r>
              <a:rPr lang="zh-TW" altLang="en-US" dirty="0"/>
              <a:t> 開發的程式提供 </a:t>
            </a:r>
            <a:r>
              <a:rPr lang="en-US" altLang="zh-TW" dirty="0"/>
              <a:t>Metrics</a:t>
            </a:r>
            <a:r>
              <a:rPr lang="zh-TW" altLang="en-US" dirty="0"/>
              <a:t> 收集方式，設定 </a:t>
            </a:r>
            <a:r>
              <a:rPr lang="en-US" altLang="zh-TW" dirty="0"/>
              <a:t>Actuator</a:t>
            </a:r>
            <a:r>
              <a:rPr lang="zh-TW" altLang="en-US" dirty="0"/>
              <a:t> 組態設定，可以提供 </a:t>
            </a:r>
            <a:r>
              <a:rPr lang="en-US" altLang="zh-TW" dirty="0"/>
              <a:t>Prometheus</a:t>
            </a:r>
            <a:r>
              <a:rPr lang="zh-TW" altLang="en-US" dirty="0"/>
              <a:t> </a:t>
            </a:r>
            <a:r>
              <a:rPr lang="en-US" altLang="zh-TW" dirty="0"/>
              <a:t>Exporter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VM Application </a:t>
            </a:r>
            <a:r>
              <a:rPr lang="zh-TW" altLang="en-US" dirty="0"/>
              <a:t>提供暴露的 </a:t>
            </a:r>
            <a:r>
              <a:rPr lang="en-US" altLang="zh-TW" dirty="0"/>
              <a:t>metrics</a:t>
            </a:r>
            <a:r>
              <a:rPr lang="zh-TW" altLang="en-US" dirty="0"/>
              <a:t> 網址，一般 </a:t>
            </a:r>
            <a:r>
              <a:rPr lang="en-US" altLang="zh-TW" dirty="0" err="1"/>
              <a:t>url</a:t>
            </a:r>
            <a:r>
              <a:rPr lang="zh-TW" altLang="en-US" dirty="0"/>
              <a:t> 位於 </a:t>
            </a:r>
            <a:r>
              <a:rPr lang="en" altLang="zh-TW" dirty="0"/>
              <a:t>/actuator/</a:t>
            </a:r>
            <a:r>
              <a:rPr lang="en" altLang="zh-TW" dirty="0" err="1"/>
              <a:t>prometheus</a:t>
            </a:r>
            <a:r>
              <a:rPr lang="zh-TW" altLang="en-US" dirty="0"/>
              <a:t> 讓外部 </a:t>
            </a:r>
            <a:r>
              <a:rPr lang="en-US" altLang="zh-TW" dirty="0"/>
              <a:t>Prometheus</a:t>
            </a:r>
            <a:r>
              <a:rPr lang="zh-TW" altLang="en-US" dirty="0"/>
              <a:t> 可設定連線收集。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22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823133A-2645-130F-9897-66030C555946}"/>
              </a:ext>
            </a:extLst>
          </p:cNvPr>
          <p:cNvSpPr/>
          <p:nvPr/>
        </p:nvSpPr>
        <p:spPr>
          <a:xfrm>
            <a:off x="570047" y="2651760"/>
            <a:ext cx="6080760" cy="319960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D84A576-C853-81B8-A4D2-A336BF0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chemeClr val="bg2"/>
                </a:solidFill>
                <a:ea typeface="PingFang TC" panose="020B0400000000000000" pitchFamily="34" charset="-120"/>
              </a:rPr>
              <a:t>Metrics Alert</a:t>
            </a:r>
            <a:endParaRPr lang="zh-TW" altLang="en-US" b="1" dirty="0">
              <a:solidFill>
                <a:schemeClr val="bg2"/>
              </a:solidFill>
              <a:ea typeface="PingFang TC" panose="020B0400000000000000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954EE9-E917-1F50-CA7E-E3B541C854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OCP Service Offering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C58559-EED5-BEC9-E23F-41AA0ADE7BB9}"/>
              </a:ext>
            </a:extLst>
          </p:cNvPr>
          <p:cNvSpPr txBox="1"/>
          <p:nvPr/>
        </p:nvSpPr>
        <p:spPr>
          <a:xfrm>
            <a:off x="583320" y="2926080"/>
            <a:ext cx="5572125" cy="25601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05840" marR="0" lvl="1" indent="-457200" algn="l" defTabSz="10972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OCP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可以設定 </a:t>
            </a:r>
            <a:r>
              <a:rPr kumimoji="1" lang="en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PrometheusRule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</a:t>
            </a:r>
            <a:r>
              <a:rPr kumimoji="1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yaml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新增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Alert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告警條件設定</a:t>
            </a: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  <a:p>
            <a:pPr marL="1005840" marR="0" lvl="1" indent="-457200" algn="l" defTabSz="10972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設定好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OCP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的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Alert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Manager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把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Webhook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指向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OMS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Server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，讓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OMS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處理告警</a:t>
            </a: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8" name="標題 4">
            <a:extLst>
              <a:ext uri="{FF2B5EF4-FFF2-40B4-BE49-F238E27FC236}">
                <a16:creationId xmlns:a16="http://schemas.microsoft.com/office/drawing/2014/main" id="{8348C34A-E65E-9DB0-D142-DD8BBC4802DF}"/>
              </a:ext>
            </a:extLst>
          </p:cNvPr>
          <p:cNvSpPr txBox="1">
            <a:spLocks/>
          </p:cNvSpPr>
          <p:nvPr/>
        </p:nvSpPr>
        <p:spPr>
          <a:xfrm>
            <a:off x="570773" y="2191506"/>
            <a:ext cx="6080034" cy="551830"/>
          </a:xfrm>
          <a:prstGeom prst="rect">
            <a:avLst/>
          </a:prstGeom>
        </p:spPr>
        <p:txBody>
          <a:bodyPr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IBM Plex Sans" panose="020B0503050000000000" pitchFamily="34" charset="0"/>
                <a:cs typeface="Arial" charset="0"/>
              </a:defRPr>
            </a:lvl1pPr>
          </a:lstStyle>
          <a:p>
            <a:pPr marL="0" marR="0" lvl="0" indent="0" algn="l" defTabSz="109723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OCP AP </a:t>
            </a:r>
            <a:r>
              <a:rPr lang="en" altLang="zh-TW" sz="2400" b="1" dirty="0">
                <a:solidFill>
                  <a:srgbClr val="002FA7"/>
                </a:solidFill>
                <a:latin typeface="IBM Plex Sans"/>
              </a:rPr>
              <a:t>M</a:t>
            </a:r>
            <a:r>
              <a:rPr kumimoji="0" lang="en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etrics</a:t>
            </a:r>
            <a:r>
              <a:rPr kumimoji="0" lang="en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 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告警方式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7670C6-DC36-137D-393A-C2B40801BE01}"/>
              </a:ext>
            </a:extLst>
          </p:cNvPr>
          <p:cNvSpPr/>
          <p:nvPr/>
        </p:nvSpPr>
        <p:spPr>
          <a:xfrm>
            <a:off x="7315200" y="2606836"/>
            <a:ext cx="6236518" cy="319960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2" name="標題 4">
            <a:extLst>
              <a:ext uri="{FF2B5EF4-FFF2-40B4-BE49-F238E27FC236}">
                <a16:creationId xmlns:a16="http://schemas.microsoft.com/office/drawing/2014/main" id="{F023D985-7C94-FAE6-939C-F54CE2F6DD35}"/>
              </a:ext>
            </a:extLst>
          </p:cNvPr>
          <p:cNvSpPr txBox="1">
            <a:spLocks/>
          </p:cNvSpPr>
          <p:nvPr/>
        </p:nvSpPr>
        <p:spPr>
          <a:xfrm>
            <a:off x="7315200" y="2176992"/>
            <a:ext cx="6217920" cy="551830"/>
          </a:xfrm>
          <a:prstGeom prst="rect">
            <a:avLst/>
          </a:prstGeom>
        </p:spPr>
        <p:txBody>
          <a:bodyPr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IBM Plex Sans" panose="020B0503050000000000" pitchFamily="34" charset="0"/>
                <a:cs typeface="Arial" charset="0"/>
              </a:defRPr>
            </a:lvl1pPr>
          </a:lstStyle>
          <a:p>
            <a:pPr marL="0" marR="0" lvl="0" indent="0" algn="l" defTabSz="109723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2400" b="1" dirty="0">
                <a:solidFill>
                  <a:srgbClr val="002FA7"/>
                </a:solidFill>
                <a:latin typeface="IBM Plex Sans"/>
              </a:rPr>
              <a:t>Non-OCP AP M</a:t>
            </a:r>
            <a:r>
              <a:rPr kumimoji="0" lang="en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etrics</a:t>
            </a:r>
            <a:r>
              <a:rPr kumimoji="0" lang="en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 </a:t>
            </a:r>
            <a:r>
              <a:rPr lang="zh-TW" altLang="en-US" sz="2400" b="1" dirty="0">
                <a:solidFill>
                  <a:srgbClr val="002FA7"/>
                </a:solidFill>
                <a:latin typeface="IBM Plex Sans"/>
              </a:rPr>
              <a:t>告警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IBM Plex Sans"/>
                <a:cs typeface="Arial" charset="0"/>
              </a:rPr>
              <a:t>方式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B8B4EE-23E6-A39F-BCE5-2E9C36A1D07A}"/>
              </a:ext>
            </a:extLst>
          </p:cNvPr>
          <p:cNvSpPr txBox="1"/>
          <p:nvPr/>
        </p:nvSpPr>
        <p:spPr>
          <a:xfrm>
            <a:off x="7589520" y="2743336"/>
            <a:ext cx="5806440" cy="2475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05840" marR="0" lvl="1" indent="-457200" algn="l" defTabSz="109728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Prometheus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環境可以使用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Alert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Manager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設定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Metrics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條件判斷</a:t>
            </a: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  <a:p>
            <a:pPr marL="1005840" marR="0" lvl="1" indent="-457200" algn="l" defTabSz="109728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當條件判斷符合，可透過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email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或是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webhook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發送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alert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 到外部系統</a:t>
            </a: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45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40D8A-CC61-68A1-EE8B-C4575C54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2344400" cy="731520"/>
          </a:xfrm>
        </p:spPr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Arial"/>
              </a:rPr>
              <a:t>Spring boot Sample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sym typeface="Arial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400D4F-1C33-10DD-AE1E-96997B418D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>
                <a:latin typeface="PingFang TC Thin" panose="020B0200000000000000" pitchFamily="34" charset="-120"/>
                <a:ea typeface="PingFang TC Thin" panose="020B0200000000000000" pitchFamily="34" charset="-120"/>
              </a:rPr>
              <a:t>IBM Infra and OCP Service Monitoring and Alert</a:t>
            </a:r>
            <a:endParaRPr lang="en-US" altLang="zh-TW" dirty="0">
              <a:latin typeface="PingFang TC Thin" panose="020B0200000000000000" pitchFamily="34" charset="-120"/>
              <a:ea typeface="PingFang TC Thin" panose="020B0200000000000000" pitchFamily="34" charset="-120"/>
            </a:endParaRPr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85298CB1-C11E-6BF1-ABB1-EB3253A76A18}"/>
              </a:ext>
            </a:extLst>
          </p:cNvPr>
          <p:cNvSpPr txBox="1">
            <a:spLocks/>
          </p:cNvSpPr>
          <p:nvPr/>
        </p:nvSpPr>
        <p:spPr>
          <a:xfrm>
            <a:off x="457200" y="1949370"/>
            <a:ext cx="589788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/>
              <a:t>設定 </a:t>
            </a:r>
            <a:r>
              <a:rPr lang="en" altLang="zh-TW"/>
              <a:t>pom.xml</a:t>
            </a:r>
            <a:endParaRPr lang="en" dirty="0"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5CCEF45A-24AB-8237-B035-D74442ECC3BC}"/>
              </a:ext>
            </a:extLst>
          </p:cNvPr>
          <p:cNvSpPr/>
          <p:nvPr/>
        </p:nvSpPr>
        <p:spPr>
          <a:xfrm>
            <a:off x="457200" y="3294930"/>
            <a:ext cx="6172200" cy="29853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dependencies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300" i="1" dirty="0">
                <a:solidFill>
                  <a:srgbClr val="57A64A"/>
                </a:solidFill>
                <a:latin typeface="Consolas"/>
                <a:ea typeface="Consolas"/>
                <a:cs typeface="Consolas"/>
                <a:sym typeface="Consolas"/>
              </a:rPr>
              <a:t>&lt;!-- Spring Boot Actuator --&gt;</a:t>
            </a: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dependency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groupId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org.springframework.boot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groupId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artifactId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spring-boot-starter-actuator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artifactId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dependency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300" i="1" dirty="0">
                <a:solidFill>
                  <a:srgbClr val="57A64A"/>
                </a:solidFill>
                <a:latin typeface="Consolas"/>
                <a:ea typeface="Consolas"/>
                <a:cs typeface="Consolas"/>
                <a:sym typeface="Consolas"/>
              </a:rPr>
              <a:t>&lt;!-- Micrometer Prometheus Registry --&gt;</a:t>
            </a: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dependency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groupId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io.micrometer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groupId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artifactId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micrometer-registry-prometheus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artifactId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dependency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zh-TW" sz="13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dependencies</a:t>
            </a:r>
            <a:r>
              <a:rPr lang="zh-TW" sz="1300" dirty="0">
                <a:solidFill>
                  <a:srgbClr val="9B9B9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 dirty="0">
              <a:solidFill>
                <a:srgbClr val="9B9B9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57A496DB-43C9-E9C3-A6C7-4D707D079D59}"/>
              </a:ext>
            </a:extLst>
          </p:cNvPr>
          <p:cNvSpPr txBox="1"/>
          <p:nvPr/>
        </p:nvSpPr>
        <p:spPr>
          <a:xfrm>
            <a:off x="457200" y="2371294"/>
            <a:ext cx="6172200" cy="64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在 pom.xml 中添加了以下兩個依賴項 spring-boot-starter-actuator、micrometer-registry-prometheus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12;p17">
            <a:extLst>
              <a:ext uri="{FF2B5EF4-FFF2-40B4-BE49-F238E27FC236}">
                <a16:creationId xmlns:a16="http://schemas.microsoft.com/office/drawing/2014/main" id="{04B65084-05CC-3C05-DD86-5CFDF2EDF49E}"/>
              </a:ext>
            </a:extLst>
          </p:cNvPr>
          <p:cNvSpPr txBox="1">
            <a:spLocks/>
          </p:cNvSpPr>
          <p:nvPr/>
        </p:nvSpPr>
        <p:spPr>
          <a:xfrm>
            <a:off x="7040880" y="1959901"/>
            <a:ext cx="630936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dirty="0"/>
              <a:t>設定 </a:t>
            </a:r>
            <a:r>
              <a:rPr lang="en" altLang="zh-TW" dirty="0" err="1"/>
              <a:t>application.properties</a:t>
            </a:r>
            <a:endParaRPr lang="en" dirty="0"/>
          </a:p>
        </p:txBody>
      </p:sp>
      <p:sp>
        <p:nvSpPr>
          <p:cNvPr id="9" name="Google Shape;113;p17">
            <a:extLst>
              <a:ext uri="{FF2B5EF4-FFF2-40B4-BE49-F238E27FC236}">
                <a16:creationId xmlns:a16="http://schemas.microsoft.com/office/drawing/2014/main" id="{FB62C0D8-222D-0284-CC30-72005BCB4FEF}"/>
              </a:ext>
            </a:extLst>
          </p:cNvPr>
          <p:cNvSpPr/>
          <p:nvPr/>
        </p:nvSpPr>
        <p:spPr>
          <a:xfrm>
            <a:off x="7040880" y="3286081"/>
            <a:ext cx="6858000" cy="29853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 i="1">
                <a:solidFill>
                  <a:srgbClr val="57A64A"/>
                </a:solidFill>
                <a:latin typeface="Consolas"/>
                <a:ea typeface="Consolas"/>
                <a:cs typeface="Consolas"/>
                <a:sym typeface="Consolas"/>
              </a:rPr>
              <a:t># 啟用 Actuator 端點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management.endpoints.web.exposure.include</a:t>
            </a:r>
            <a:r>
              <a:rPr lang="zh-TW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250">
                <a:solidFill>
                  <a:srgbClr val="D69D85"/>
                </a:solidFill>
                <a:latin typeface="Consolas"/>
                <a:ea typeface="Consolas"/>
                <a:cs typeface="Consolas"/>
                <a:sym typeface="Consolas"/>
              </a:rPr>
              <a:t>health,info,prometheus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i="1">
              <a:solidFill>
                <a:srgbClr val="57A64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 i="1">
                <a:solidFill>
                  <a:srgbClr val="57A64A"/>
                </a:solidFill>
                <a:latin typeface="Consolas"/>
                <a:ea typeface="Consolas"/>
                <a:cs typeface="Consolas"/>
                <a:sym typeface="Consolas"/>
              </a:rPr>
              <a:t># 啟用 Prometheus metrics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management.endpoint.prometheus.enabled</a:t>
            </a:r>
            <a:r>
              <a:rPr lang="zh-TW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250">
                <a:solidFill>
                  <a:srgbClr val="D69D85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i="1">
              <a:solidFill>
                <a:srgbClr val="57A64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 i="1">
                <a:solidFill>
                  <a:srgbClr val="57A64A"/>
                </a:solidFill>
                <a:latin typeface="Consolas"/>
                <a:ea typeface="Consolas"/>
                <a:cs typeface="Consolas"/>
                <a:sym typeface="Consolas"/>
              </a:rPr>
              <a:t># 配置 JVM、CPU、記憶體和 HTTP 狀態等基本 metrics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management.metrics.export.prometheus.enabled</a:t>
            </a:r>
            <a:r>
              <a:rPr lang="zh-TW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250">
                <a:solidFill>
                  <a:srgbClr val="D69D85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i="1">
              <a:solidFill>
                <a:srgbClr val="57A64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 i="1">
                <a:solidFill>
                  <a:srgbClr val="57A64A"/>
                </a:solidFill>
                <a:latin typeface="Consolas"/>
                <a:ea typeface="Consolas"/>
                <a:cs typeface="Consolas"/>
                <a:sym typeface="Consolas"/>
              </a:rPr>
              <a:t># 啟用詳細的健康狀態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management.endpoint.health.show-details</a:t>
            </a:r>
            <a:r>
              <a:rPr lang="zh-TW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250">
                <a:solidFill>
                  <a:srgbClr val="D69D85"/>
                </a:solidFill>
                <a:latin typeface="Consolas"/>
                <a:ea typeface="Consolas"/>
                <a:cs typeface="Consolas"/>
                <a:sym typeface="Consolas"/>
              </a:rPr>
              <a:t>always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14;p17">
            <a:extLst>
              <a:ext uri="{FF2B5EF4-FFF2-40B4-BE49-F238E27FC236}">
                <a16:creationId xmlns:a16="http://schemas.microsoft.com/office/drawing/2014/main" id="{1239352F-F7D2-629B-DE86-8C261655487F}"/>
              </a:ext>
            </a:extLst>
          </p:cNvPr>
          <p:cNvSpPr txBox="1"/>
          <p:nvPr/>
        </p:nvSpPr>
        <p:spPr>
          <a:xfrm>
            <a:off x="7023182" y="2371294"/>
            <a:ext cx="673853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在 application.properties 中配置 Actuator 來暴露 metrics 並開啟 Prometheus 端點 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7738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954EE9-E917-1F50-CA7E-E3B541C854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System AP and OCP AP Monitoring and Alert</a:t>
            </a:r>
          </a:p>
          <a:p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7DE086-C690-EFD3-B782-8236F07316DF}"/>
              </a:ext>
            </a:extLst>
          </p:cNvPr>
          <p:cNvSpPr txBox="1"/>
          <p:nvPr/>
        </p:nvSpPr>
        <p:spPr>
          <a:xfrm>
            <a:off x="548640" y="2286000"/>
            <a:ext cx="12371482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109728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TW" sz="224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6A4F921B-19A6-A5C4-7E0B-65E6A120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</p:spPr>
        <p:txBody>
          <a:bodyPr/>
          <a:lstStyle/>
          <a:p>
            <a:pPr algn="l"/>
            <a:r>
              <a:rPr lang="en-US" altLang="zh-TW" sz="2800" b="1" dirty="0">
                <a:solidFill>
                  <a:schemeClr val="bg2"/>
                </a:solidFill>
                <a:ea typeface="PingFang TC" panose="020B0400000000000000" pitchFamily="34" charset="-120"/>
              </a:rPr>
              <a:t>AP </a:t>
            </a:r>
            <a:r>
              <a:rPr lang="zh-TW" altLang="en-US" sz="2800" b="1" dirty="0">
                <a:solidFill>
                  <a:schemeClr val="bg2"/>
                </a:solidFill>
                <a:ea typeface="PingFang TC" panose="020B0400000000000000" pitchFamily="34" charset="-120"/>
              </a:rPr>
              <a:t>需監控 </a:t>
            </a:r>
            <a:r>
              <a:rPr lang="en-US" altLang="zh-TW" sz="2800" b="1" dirty="0">
                <a:solidFill>
                  <a:schemeClr val="bg2"/>
                </a:solidFill>
                <a:ea typeface="PingFang TC" panose="020B0400000000000000" pitchFamily="34" charset="-120"/>
              </a:rPr>
              <a:t>Metrics </a:t>
            </a:r>
            <a:r>
              <a:rPr lang="zh-TW" altLang="en-US" sz="2800" b="1" dirty="0">
                <a:solidFill>
                  <a:schemeClr val="bg2"/>
                </a:solidFill>
                <a:ea typeface="PingFang TC" panose="020B0400000000000000" pitchFamily="34" charset="-120"/>
              </a:rPr>
              <a:t>項目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5CDF1BB-DF85-9B00-DAE9-281A8EF2D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87955"/>
              </p:ext>
            </p:extLst>
          </p:nvPr>
        </p:nvGraphicFramePr>
        <p:xfrm>
          <a:off x="731520" y="1986280"/>
          <a:ext cx="12791361" cy="5498194"/>
        </p:xfrm>
        <a:graphic>
          <a:graphicData uri="http://schemas.openxmlformats.org/drawingml/2006/table">
            <a:tbl>
              <a:tblPr/>
              <a:tblGrid>
                <a:gridCol w="3703320">
                  <a:extLst>
                    <a:ext uri="{9D8B030D-6E8A-4147-A177-3AD203B41FA5}">
                      <a16:colId xmlns:a16="http://schemas.microsoft.com/office/drawing/2014/main" val="561942062"/>
                    </a:ext>
                  </a:extLst>
                </a:gridCol>
                <a:gridCol w="4846320">
                  <a:extLst>
                    <a:ext uri="{9D8B030D-6E8A-4147-A177-3AD203B41FA5}">
                      <a16:colId xmlns:a16="http://schemas.microsoft.com/office/drawing/2014/main" val="3094030254"/>
                    </a:ext>
                  </a:extLst>
                </a:gridCol>
                <a:gridCol w="4241721">
                  <a:extLst>
                    <a:ext uri="{9D8B030D-6E8A-4147-A177-3AD203B41FA5}">
                      <a16:colId xmlns:a16="http://schemas.microsoft.com/office/drawing/2014/main" val="3637676347"/>
                    </a:ext>
                  </a:extLst>
                </a:gridCol>
              </a:tblGrid>
              <a:tr h="470230"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 Metric 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D3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 Description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D3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Threshold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59869"/>
                  </a:ext>
                </a:extLst>
              </a:tr>
              <a:tr h="442570"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jvm_buffer_memory_used_bytes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72000" marR="9525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Memory used by JVM buffers in bytes.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616656"/>
                  </a:ext>
                </a:extLst>
              </a:tr>
              <a:tr h="442570"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jvm_buffer_total_capacity_bytes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72000" marR="9525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Total capacity of all buffers in the JVM in bytes.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765565"/>
                  </a:ext>
                </a:extLst>
              </a:tr>
              <a:tr h="802157"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jvm_memory_max_bytes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72000" marR="9525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Maximum amount of memory that the JVM can use for memory management  in bytes.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752957"/>
                  </a:ext>
                </a:extLst>
              </a:tr>
              <a:tr h="442570"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jvm_memory_used_bytes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72000" marR="9525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Amount of memory currently used by the JVM  in bytes.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72000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73577"/>
                  </a:ext>
                </a:extLst>
              </a:tr>
              <a:tr h="802157"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jvm_threads_live_threads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72000" marR="9525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Current number of live threads including both daemon and non-daemon threads.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075778"/>
                  </a:ext>
                </a:extLst>
              </a:tr>
              <a:tr h="442570"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tomcat_sessions_active_current_sessions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72000" marR="9525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Current number of active sessions in Tomcat.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984270"/>
                  </a:ext>
                </a:extLst>
              </a:tr>
              <a:tr h="442570"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tomcat_sessions_active_max_sessions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72000" marR="9525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Maximum number of concurrent active sessions in Tomcat.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114184"/>
                  </a:ext>
                </a:extLst>
              </a:tr>
              <a:tr h="442570"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tomcat_sessions_expired_sessions_total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72000" marR="9525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Total number of sessions that have expired in Tomcat.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05480"/>
                  </a:ext>
                </a:extLst>
              </a:tr>
              <a:tr h="598956"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tomcat_sessions_rejected_sessions_total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72000" marR="9525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Lato" panose="020F0502020204030203" pitchFamily="34" charset="0"/>
                        </a:rPr>
                        <a:t>Total number of sessions that have been rejected due to reaching the maximum number of active sessions in Tomcat.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PingFang TC" panose="020B0400000000000000" pitchFamily="34" charset="-120"/>
                        <a:ea typeface="PingFang TC" panose="020B0400000000000000" pitchFamily="34" charset="-120"/>
                        <a:cs typeface="Lato" panose="020F0502020204030203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568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61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954EE9-E917-1F50-CA7E-E3B541C854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System AP and OCP AP Monitoring and Alert</a:t>
            </a:r>
          </a:p>
          <a:p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7DE086-C690-EFD3-B782-8236F07316DF}"/>
              </a:ext>
            </a:extLst>
          </p:cNvPr>
          <p:cNvSpPr txBox="1"/>
          <p:nvPr/>
        </p:nvSpPr>
        <p:spPr>
          <a:xfrm>
            <a:off x="548640" y="2286000"/>
            <a:ext cx="12371482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109728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TW" sz="224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6A4F921B-19A6-A5C4-7E0B-65E6A120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</p:spPr>
        <p:txBody>
          <a:bodyPr/>
          <a:lstStyle/>
          <a:p>
            <a:pPr algn="l"/>
            <a:r>
              <a:rPr lang="en-US" altLang="zh-TW" sz="2800" b="1" dirty="0" err="1">
                <a:solidFill>
                  <a:schemeClr val="bg2"/>
                </a:solidFill>
                <a:ea typeface="PingFang TC" panose="020B0400000000000000" pitchFamily="34" charset="-120"/>
              </a:rPr>
              <a:t>Springboot</a:t>
            </a:r>
            <a:r>
              <a:rPr lang="en-US" altLang="zh-TW" sz="2800" b="1" dirty="0">
                <a:solidFill>
                  <a:schemeClr val="bg2"/>
                </a:solidFill>
                <a:ea typeface="PingFang TC" panose="020B0400000000000000" pitchFamily="34" charset="-120"/>
              </a:rPr>
              <a:t> Actuator Metrics </a:t>
            </a:r>
            <a:r>
              <a:rPr lang="zh-TW" altLang="en-US" sz="2800" b="1" dirty="0">
                <a:solidFill>
                  <a:schemeClr val="bg2"/>
                </a:solidFill>
                <a:ea typeface="PingFang TC" panose="020B0400000000000000" pitchFamily="34" charset="-120"/>
              </a:rPr>
              <a:t>面板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898B4B-D135-1B9C-F850-7936AF10A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04" y="1737360"/>
            <a:ext cx="9505095" cy="5940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871962"/>
      </p:ext>
    </p:extLst>
  </p:cSld>
  <p:clrMapOvr>
    <a:masterClrMapping/>
  </p:clrMapOvr>
</p:sld>
</file>

<file path=ppt/theme/theme1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bg2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20044</TotalTime>
  <Words>1449</Words>
  <Application>Microsoft Macintosh PowerPoint</Application>
  <PresentationFormat>自訂</PresentationFormat>
  <Paragraphs>246</Paragraphs>
  <Slides>24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</vt:vector>
  </HeadingPairs>
  <TitlesOfParts>
    <vt:vector size="41" baseType="lpstr">
      <vt:lpstr>.AppleSystemUIFont</vt:lpstr>
      <vt:lpstr>Arial Regular</vt:lpstr>
      <vt:lpstr>Lato Hairline</vt:lpstr>
      <vt:lpstr>Noto Sans Symbols</vt:lpstr>
      <vt:lpstr>PingFang TC</vt:lpstr>
      <vt:lpstr>PingFang TC Thin</vt:lpstr>
      <vt:lpstr>Arial</vt:lpstr>
      <vt:lpstr>Consolas</vt:lpstr>
      <vt:lpstr>IBM Plex Sans</vt:lpstr>
      <vt:lpstr>Lato</vt:lpstr>
      <vt:lpstr>Lato Black</vt:lpstr>
      <vt:lpstr>LucidaGrande</vt:lpstr>
      <vt:lpstr>Merriweather Sans</vt:lpstr>
      <vt:lpstr>Wingdings</vt:lpstr>
      <vt:lpstr>3_Light Background</vt:lpstr>
      <vt:lpstr>1_COVERS</vt:lpstr>
      <vt:lpstr>4_Light Background</vt:lpstr>
      <vt:lpstr>IBM TLS SUBBING-SERVICE OFFERING  OMS Monitoring for System &amp; AP</vt:lpstr>
      <vt:lpstr>AP Application Metrics 監控 (VM Application / OCP Application)</vt:lpstr>
      <vt:lpstr>Non-OCP 架構採用 Prometheus Metrics 指標收集</vt:lpstr>
      <vt:lpstr>OCP 架構採用 Prometheus Metrics 指標收集</vt:lpstr>
      <vt:lpstr>OCP / non-OCP AP 取得監控 Metrics 皆透過 Spring Boot </vt:lpstr>
      <vt:lpstr>Metrics Alert</vt:lpstr>
      <vt:lpstr>Spring boot Sample</vt:lpstr>
      <vt:lpstr>AP 需監控 Metrics 項目</vt:lpstr>
      <vt:lpstr>Springboot Actuator Metrics 面板</vt:lpstr>
      <vt:lpstr>Springboot Actuator Metrics 面板</vt:lpstr>
      <vt:lpstr>需討論議題</vt:lpstr>
      <vt:lpstr>AP Application Log (VM Application / OCP Application)</vt:lpstr>
      <vt:lpstr>Elasticsearch 規劃架構</vt:lpstr>
      <vt:lpstr>AP 日誌內容與格式 </vt:lpstr>
      <vt:lpstr>VM Application 日誌內容格式</vt:lpstr>
      <vt:lpstr>OCP Application 日誌內容格式</vt:lpstr>
      <vt:lpstr>Housekeeping 規則機制</vt:lpstr>
      <vt:lpstr>Housekeeping 規則機制</vt:lpstr>
      <vt:lpstr>Housekeeping 規則機制</vt:lpstr>
      <vt:lpstr>Housekeeping 規則機制</vt:lpstr>
      <vt:lpstr>系統權限規範</vt:lpstr>
      <vt:lpstr>系統權限規範</vt:lpstr>
      <vt:lpstr>Kibana 日誌資訊追蹤</vt:lpstr>
      <vt:lpstr>Kibana 日誌資訊追蹤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</dc:creator>
  <cp:lastModifiedBy>寬橋 Jamie wu</cp:lastModifiedBy>
  <cp:revision>1200</cp:revision>
  <cp:lastPrinted>2022-09-02T00:27:46Z</cp:lastPrinted>
  <dcterms:created xsi:type="dcterms:W3CDTF">2017-10-15T17:28:19Z</dcterms:created>
  <dcterms:modified xsi:type="dcterms:W3CDTF">2024-10-18T04:07:00Z</dcterms:modified>
</cp:coreProperties>
</file>